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78" r:id="rId4"/>
    <p:sldId id="279" r:id="rId5"/>
    <p:sldId id="258" r:id="rId6"/>
    <p:sldId id="266" r:id="rId7"/>
    <p:sldId id="277" r:id="rId8"/>
    <p:sldId id="280" r:id="rId9"/>
    <p:sldId id="263" r:id="rId10"/>
    <p:sldId id="276" r:id="rId11"/>
    <p:sldId id="257" r:id="rId12"/>
    <p:sldId id="268" r:id="rId13"/>
    <p:sldId id="267" r:id="rId1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0667"/>
    <a:srgbClr val="CC0099"/>
    <a:srgbClr val="59DBF5"/>
    <a:srgbClr val="B7E3DC"/>
    <a:srgbClr val="90ABDC"/>
    <a:srgbClr val="8AD2C6"/>
    <a:srgbClr val="4DBBA9"/>
    <a:srgbClr val="F1EDA7"/>
    <a:srgbClr val="7CBCF0"/>
    <a:srgbClr val="0DBF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54" autoAdjust="0"/>
  </p:normalViewPr>
  <p:slideViewPr>
    <p:cSldViewPr snapToGrid="0">
      <p:cViewPr varScale="1">
        <p:scale>
          <a:sx n="81" d="100"/>
          <a:sy n="81" d="100"/>
        </p:scale>
        <p:origin x="7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147C13-EECA-4F99-839A-17E06A93A62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69914600-E16A-4F53-A236-DF61313EFC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E3EB0B4C-0F49-4906-9B70-7F2B2197FC57}"/>
              </a:ext>
            </a:extLst>
          </p:cNvPr>
          <p:cNvSpPr>
            <a:spLocks noGrp="1"/>
          </p:cNvSpPr>
          <p:nvPr>
            <p:ph type="dt" sz="half" idx="10"/>
          </p:nvPr>
        </p:nvSpPr>
        <p:spPr/>
        <p:txBody>
          <a:bodyPr/>
          <a:lstStyle/>
          <a:p>
            <a:fld id="{40A31367-9F2C-4E06-AEFE-932B4D1A90C4}" type="datetimeFigureOut">
              <a:rPr lang="es-MX" smtClean="0"/>
              <a:t>10/06/2020</a:t>
            </a:fld>
            <a:endParaRPr lang="es-MX"/>
          </a:p>
        </p:txBody>
      </p:sp>
      <p:sp>
        <p:nvSpPr>
          <p:cNvPr id="5" name="Marcador de pie de página 4">
            <a:extLst>
              <a:ext uri="{FF2B5EF4-FFF2-40B4-BE49-F238E27FC236}">
                <a16:creationId xmlns:a16="http://schemas.microsoft.com/office/drawing/2014/main" id="{82C76C00-D549-4438-87AD-E8411FD45DF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B3BBC4B-5047-4764-8DF6-BD74DE8A154D}"/>
              </a:ext>
            </a:extLst>
          </p:cNvPr>
          <p:cNvSpPr>
            <a:spLocks noGrp="1"/>
          </p:cNvSpPr>
          <p:nvPr>
            <p:ph type="sldNum" sz="quarter" idx="12"/>
          </p:nvPr>
        </p:nvSpPr>
        <p:spPr/>
        <p:txBody>
          <a:bodyPr/>
          <a:lstStyle/>
          <a:p>
            <a:fld id="{D2234909-02FA-4508-8708-8D721174D066}" type="slidenum">
              <a:rPr lang="es-MX" smtClean="0"/>
              <a:t>‹Nº›</a:t>
            </a:fld>
            <a:endParaRPr lang="es-MX"/>
          </a:p>
        </p:txBody>
      </p:sp>
    </p:spTree>
    <p:extLst>
      <p:ext uri="{BB962C8B-B14F-4D97-AF65-F5344CB8AC3E}">
        <p14:creationId xmlns:p14="http://schemas.microsoft.com/office/powerpoint/2010/main" val="2002104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22535C-32C7-40AB-AC7C-B7761A3DD0BA}"/>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9890A36A-4ECB-4ADD-AF6E-AC4ABC5274F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F7350AE7-A972-4018-AE34-F80CAE42F9FA}"/>
              </a:ext>
            </a:extLst>
          </p:cNvPr>
          <p:cNvSpPr>
            <a:spLocks noGrp="1"/>
          </p:cNvSpPr>
          <p:nvPr>
            <p:ph type="dt" sz="half" idx="10"/>
          </p:nvPr>
        </p:nvSpPr>
        <p:spPr/>
        <p:txBody>
          <a:bodyPr/>
          <a:lstStyle/>
          <a:p>
            <a:fld id="{40A31367-9F2C-4E06-AEFE-932B4D1A90C4}" type="datetimeFigureOut">
              <a:rPr lang="es-MX" smtClean="0"/>
              <a:t>10/06/2020</a:t>
            </a:fld>
            <a:endParaRPr lang="es-MX"/>
          </a:p>
        </p:txBody>
      </p:sp>
      <p:sp>
        <p:nvSpPr>
          <p:cNvPr id="5" name="Marcador de pie de página 4">
            <a:extLst>
              <a:ext uri="{FF2B5EF4-FFF2-40B4-BE49-F238E27FC236}">
                <a16:creationId xmlns:a16="http://schemas.microsoft.com/office/drawing/2014/main" id="{80E5FBF6-63A1-453E-9FF3-E644D628E344}"/>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ABE8F54-FB2C-476D-A11B-5C60EA987EEB}"/>
              </a:ext>
            </a:extLst>
          </p:cNvPr>
          <p:cNvSpPr>
            <a:spLocks noGrp="1"/>
          </p:cNvSpPr>
          <p:nvPr>
            <p:ph type="sldNum" sz="quarter" idx="12"/>
          </p:nvPr>
        </p:nvSpPr>
        <p:spPr/>
        <p:txBody>
          <a:bodyPr/>
          <a:lstStyle/>
          <a:p>
            <a:fld id="{D2234909-02FA-4508-8708-8D721174D066}" type="slidenum">
              <a:rPr lang="es-MX" smtClean="0"/>
              <a:t>‹Nº›</a:t>
            </a:fld>
            <a:endParaRPr lang="es-MX"/>
          </a:p>
        </p:txBody>
      </p:sp>
    </p:spTree>
    <p:extLst>
      <p:ext uri="{BB962C8B-B14F-4D97-AF65-F5344CB8AC3E}">
        <p14:creationId xmlns:p14="http://schemas.microsoft.com/office/powerpoint/2010/main" val="1975866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49F4766-0377-4334-AB86-9CB54EF3B41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F5BD8A7B-59F9-43B3-9525-155422DED5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A9E14BA6-F2C8-42BA-A4E2-7DDBCF83BDFB}"/>
              </a:ext>
            </a:extLst>
          </p:cNvPr>
          <p:cNvSpPr>
            <a:spLocks noGrp="1"/>
          </p:cNvSpPr>
          <p:nvPr>
            <p:ph type="dt" sz="half" idx="10"/>
          </p:nvPr>
        </p:nvSpPr>
        <p:spPr/>
        <p:txBody>
          <a:bodyPr/>
          <a:lstStyle/>
          <a:p>
            <a:fld id="{40A31367-9F2C-4E06-AEFE-932B4D1A90C4}" type="datetimeFigureOut">
              <a:rPr lang="es-MX" smtClean="0"/>
              <a:t>10/06/2020</a:t>
            </a:fld>
            <a:endParaRPr lang="es-MX"/>
          </a:p>
        </p:txBody>
      </p:sp>
      <p:sp>
        <p:nvSpPr>
          <p:cNvPr id="5" name="Marcador de pie de página 4">
            <a:extLst>
              <a:ext uri="{FF2B5EF4-FFF2-40B4-BE49-F238E27FC236}">
                <a16:creationId xmlns:a16="http://schemas.microsoft.com/office/drawing/2014/main" id="{6FAA0CB6-489B-4D2B-AC4E-13F7F81DE68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9D93F974-B158-4C18-B436-F67B06026685}"/>
              </a:ext>
            </a:extLst>
          </p:cNvPr>
          <p:cNvSpPr>
            <a:spLocks noGrp="1"/>
          </p:cNvSpPr>
          <p:nvPr>
            <p:ph type="sldNum" sz="quarter" idx="12"/>
          </p:nvPr>
        </p:nvSpPr>
        <p:spPr/>
        <p:txBody>
          <a:bodyPr/>
          <a:lstStyle/>
          <a:p>
            <a:fld id="{D2234909-02FA-4508-8708-8D721174D066}" type="slidenum">
              <a:rPr lang="es-MX" smtClean="0"/>
              <a:t>‹Nº›</a:t>
            </a:fld>
            <a:endParaRPr lang="es-MX"/>
          </a:p>
        </p:txBody>
      </p:sp>
    </p:spTree>
    <p:extLst>
      <p:ext uri="{BB962C8B-B14F-4D97-AF65-F5344CB8AC3E}">
        <p14:creationId xmlns:p14="http://schemas.microsoft.com/office/powerpoint/2010/main" val="4267130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3281F9-CA2B-4A84-9900-84EBE9CFED0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A9D72BC0-3F68-454D-9DC7-5381658474B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996403D9-C481-420B-AD7E-D67CC7FB6121}"/>
              </a:ext>
            </a:extLst>
          </p:cNvPr>
          <p:cNvSpPr>
            <a:spLocks noGrp="1"/>
          </p:cNvSpPr>
          <p:nvPr>
            <p:ph type="dt" sz="half" idx="10"/>
          </p:nvPr>
        </p:nvSpPr>
        <p:spPr/>
        <p:txBody>
          <a:bodyPr/>
          <a:lstStyle/>
          <a:p>
            <a:fld id="{40A31367-9F2C-4E06-AEFE-932B4D1A90C4}" type="datetimeFigureOut">
              <a:rPr lang="es-MX" smtClean="0"/>
              <a:t>10/06/2020</a:t>
            </a:fld>
            <a:endParaRPr lang="es-MX"/>
          </a:p>
        </p:txBody>
      </p:sp>
      <p:sp>
        <p:nvSpPr>
          <p:cNvPr id="5" name="Marcador de pie de página 4">
            <a:extLst>
              <a:ext uri="{FF2B5EF4-FFF2-40B4-BE49-F238E27FC236}">
                <a16:creationId xmlns:a16="http://schemas.microsoft.com/office/drawing/2014/main" id="{2ACBB8DE-737D-4294-B414-191349945FD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B4CF14F-896A-4967-B7D1-AF1E55D111C1}"/>
              </a:ext>
            </a:extLst>
          </p:cNvPr>
          <p:cNvSpPr>
            <a:spLocks noGrp="1"/>
          </p:cNvSpPr>
          <p:nvPr>
            <p:ph type="sldNum" sz="quarter" idx="12"/>
          </p:nvPr>
        </p:nvSpPr>
        <p:spPr/>
        <p:txBody>
          <a:bodyPr/>
          <a:lstStyle/>
          <a:p>
            <a:fld id="{D2234909-02FA-4508-8708-8D721174D066}" type="slidenum">
              <a:rPr lang="es-MX" smtClean="0"/>
              <a:t>‹Nº›</a:t>
            </a:fld>
            <a:endParaRPr lang="es-MX"/>
          </a:p>
        </p:txBody>
      </p:sp>
    </p:spTree>
    <p:extLst>
      <p:ext uri="{BB962C8B-B14F-4D97-AF65-F5344CB8AC3E}">
        <p14:creationId xmlns:p14="http://schemas.microsoft.com/office/powerpoint/2010/main" val="4032862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2F720F-0B75-4BC3-8CED-0B535C4CAC1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9404CD38-4410-4BE4-8C81-6DB664C70A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016D1C1-23A4-4C8D-A16C-879E9D368D51}"/>
              </a:ext>
            </a:extLst>
          </p:cNvPr>
          <p:cNvSpPr>
            <a:spLocks noGrp="1"/>
          </p:cNvSpPr>
          <p:nvPr>
            <p:ph type="dt" sz="half" idx="10"/>
          </p:nvPr>
        </p:nvSpPr>
        <p:spPr/>
        <p:txBody>
          <a:bodyPr/>
          <a:lstStyle/>
          <a:p>
            <a:fld id="{40A31367-9F2C-4E06-AEFE-932B4D1A90C4}" type="datetimeFigureOut">
              <a:rPr lang="es-MX" smtClean="0"/>
              <a:t>10/06/2020</a:t>
            </a:fld>
            <a:endParaRPr lang="es-MX"/>
          </a:p>
        </p:txBody>
      </p:sp>
      <p:sp>
        <p:nvSpPr>
          <p:cNvPr id="5" name="Marcador de pie de página 4">
            <a:extLst>
              <a:ext uri="{FF2B5EF4-FFF2-40B4-BE49-F238E27FC236}">
                <a16:creationId xmlns:a16="http://schemas.microsoft.com/office/drawing/2014/main" id="{ABC510BB-4D38-4E46-A7C8-E3B502F3C71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EC4566D-16AB-412C-A906-219DCB6C9DF2}"/>
              </a:ext>
            </a:extLst>
          </p:cNvPr>
          <p:cNvSpPr>
            <a:spLocks noGrp="1"/>
          </p:cNvSpPr>
          <p:nvPr>
            <p:ph type="sldNum" sz="quarter" idx="12"/>
          </p:nvPr>
        </p:nvSpPr>
        <p:spPr/>
        <p:txBody>
          <a:bodyPr/>
          <a:lstStyle/>
          <a:p>
            <a:fld id="{D2234909-02FA-4508-8708-8D721174D066}" type="slidenum">
              <a:rPr lang="es-MX" smtClean="0"/>
              <a:t>‹Nº›</a:t>
            </a:fld>
            <a:endParaRPr lang="es-MX"/>
          </a:p>
        </p:txBody>
      </p:sp>
    </p:spTree>
    <p:extLst>
      <p:ext uri="{BB962C8B-B14F-4D97-AF65-F5344CB8AC3E}">
        <p14:creationId xmlns:p14="http://schemas.microsoft.com/office/powerpoint/2010/main" val="2760302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301277-E73D-4349-A471-59BD14BA8360}"/>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9F14DB4E-29C6-43D2-B52F-F1D68D45D11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C676491C-07F3-411F-8F2E-EA0470146C7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E20E2C35-FADE-455F-BAE2-E11107C0D7F3}"/>
              </a:ext>
            </a:extLst>
          </p:cNvPr>
          <p:cNvSpPr>
            <a:spLocks noGrp="1"/>
          </p:cNvSpPr>
          <p:nvPr>
            <p:ph type="dt" sz="half" idx="10"/>
          </p:nvPr>
        </p:nvSpPr>
        <p:spPr/>
        <p:txBody>
          <a:bodyPr/>
          <a:lstStyle/>
          <a:p>
            <a:fld id="{40A31367-9F2C-4E06-AEFE-932B4D1A90C4}" type="datetimeFigureOut">
              <a:rPr lang="es-MX" smtClean="0"/>
              <a:t>10/06/2020</a:t>
            </a:fld>
            <a:endParaRPr lang="es-MX"/>
          </a:p>
        </p:txBody>
      </p:sp>
      <p:sp>
        <p:nvSpPr>
          <p:cNvPr id="6" name="Marcador de pie de página 5">
            <a:extLst>
              <a:ext uri="{FF2B5EF4-FFF2-40B4-BE49-F238E27FC236}">
                <a16:creationId xmlns:a16="http://schemas.microsoft.com/office/drawing/2014/main" id="{E7811CC9-138B-4480-8225-CEF4BA39BD9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D09763DB-49C6-479B-AC16-D87F4CAAF14A}"/>
              </a:ext>
            </a:extLst>
          </p:cNvPr>
          <p:cNvSpPr>
            <a:spLocks noGrp="1"/>
          </p:cNvSpPr>
          <p:nvPr>
            <p:ph type="sldNum" sz="quarter" idx="12"/>
          </p:nvPr>
        </p:nvSpPr>
        <p:spPr/>
        <p:txBody>
          <a:bodyPr/>
          <a:lstStyle/>
          <a:p>
            <a:fld id="{D2234909-02FA-4508-8708-8D721174D066}" type="slidenum">
              <a:rPr lang="es-MX" smtClean="0"/>
              <a:t>‹Nº›</a:t>
            </a:fld>
            <a:endParaRPr lang="es-MX"/>
          </a:p>
        </p:txBody>
      </p:sp>
    </p:spTree>
    <p:extLst>
      <p:ext uri="{BB962C8B-B14F-4D97-AF65-F5344CB8AC3E}">
        <p14:creationId xmlns:p14="http://schemas.microsoft.com/office/powerpoint/2010/main" val="2450148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8472D2-7C47-46D7-AF2C-384D8B542C0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82855148-FC1C-4945-A991-602A93AAE5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B9BEB03-557F-4E9B-AFFB-4008140B4A9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0DFF6743-8834-493B-8BB9-4757BE1AC2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DE8B2F7-15C1-4549-899A-BB30E418A58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7C28866C-A7B7-4BE8-B4A8-143D6108950C}"/>
              </a:ext>
            </a:extLst>
          </p:cNvPr>
          <p:cNvSpPr>
            <a:spLocks noGrp="1"/>
          </p:cNvSpPr>
          <p:nvPr>
            <p:ph type="dt" sz="half" idx="10"/>
          </p:nvPr>
        </p:nvSpPr>
        <p:spPr/>
        <p:txBody>
          <a:bodyPr/>
          <a:lstStyle/>
          <a:p>
            <a:fld id="{40A31367-9F2C-4E06-AEFE-932B4D1A90C4}" type="datetimeFigureOut">
              <a:rPr lang="es-MX" smtClean="0"/>
              <a:t>10/06/2020</a:t>
            </a:fld>
            <a:endParaRPr lang="es-MX"/>
          </a:p>
        </p:txBody>
      </p:sp>
      <p:sp>
        <p:nvSpPr>
          <p:cNvPr id="8" name="Marcador de pie de página 7">
            <a:extLst>
              <a:ext uri="{FF2B5EF4-FFF2-40B4-BE49-F238E27FC236}">
                <a16:creationId xmlns:a16="http://schemas.microsoft.com/office/drawing/2014/main" id="{DA7CCB31-5EC7-4B17-B854-CAE2C292C830}"/>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5B33A08B-8E69-4542-AAEC-60EAE2B5ECE3}"/>
              </a:ext>
            </a:extLst>
          </p:cNvPr>
          <p:cNvSpPr>
            <a:spLocks noGrp="1"/>
          </p:cNvSpPr>
          <p:nvPr>
            <p:ph type="sldNum" sz="quarter" idx="12"/>
          </p:nvPr>
        </p:nvSpPr>
        <p:spPr/>
        <p:txBody>
          <a:bodyPr/>
          <a:lstStyle/>
          <a:p>
            <a:fld id="{D2234909-02FA-4508-8708-8D721174D066}" type="slidenum">
              <a:rPr lang="es-MX" smtClean="0"/>
              <a:t>‹Nº›</a:t>
            </a:fld>
            <a:endParaRPr lang="es-MX"/>
          </a:p>
        </p:txBody>
      </p:sp>
    </p:spTree>
    <p:extLst>
      <p:ext uri="{BB962C8B-B14F-4D97-AF65-F5344CB8AC3E}">
        <p14:creationId xmlns:p14="http://schemas.microsoft.com/office/powerpoint/2010/main" val="2028012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00C6CE-D8C9-4DF1-ADD0-4BE047BF2C4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159F0760-8C3E-478C-AE74-FC29E5BC82D1}"/>
              </a:ext>
            </a:extLst>
          </p:cNvPr>
          <p:cNvSpPr>
            <a:spLocks noGrp="1"/>
          </p:cNvSpPr>
          <p:nvPr>
            <p:ph type="dt" sz="half" idx="10"/>
          </p:nvPr>
        </p:nvSpPr>
        <p:spPr/>
        <p:txBody>
          <a:bodyPr/>
          <a:lstStyle/>
          <a:p>
            <a:fld id="{40A31367-9F2C-4E06-AEFE-932B4D1A90C4}" type="datetimeFigureOut">
              <a:rPr lang="es-MX" smtClean="0"/>
              <a:t>10/06/2020</a:t>
            </a:fld>
            <a:endParaRPr lang="es-MX"/>
          </a:p>
        </p:txBody>
      </p:sp>
      <p:sp>
        <p:nvSpPr>
          <p:cNvPr id="4" name="Marcador de pie de página 3">
            <a:extLst>
              <a:ext uri="{FF2B5EF4-FFF2-40B4-BE49-F238E27FC236}">
                <a16:creationId xmlns:a16="http://schemas.microsoft.com/office/drawing/2014/main" id="{DDE60416-8C30-4B12-8D2B-9944FA0F2852}"/>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864578E9-2160-4779-A6B8-735AA278612C}"/>
              </a:ext>
            </a:extLst>
          </p:cNvPr>
          <p:cNvSpPr>
            <a:spLocks noGrp="1"/>
          </p:cNvSpPr>
          <p:nvPr>
            <p:ph type="sldNum" sz="quarter" idx="12"/>
          </p:nvPr>
        </p:nvSpPr>
        <p:spPr/>
        <p:txBody>
          <a:bodyPr/>
          <a:lstStyle/>
          <a:p>
            <a:fld id="{D2234909-02FA-4508-8708-8D721174D066}" type="slidenum">
              <a:rPr lang="es-MX" smtClean="0"/>
              <a:t>‹Nº›</a:t>
            </a:fld>
            <a:endParaRPr lang="es-MX"/>
          </a:p>
        </p:txBody>
      </p:sp>
    </p:spTree>
    <p:extLst>
      <p:ext uri="{BB962C8B-B14F-4D97-AF65-F5344CB8AC3E}">
        <p14:creationId xmlns:p14="http://schemas.microsoft.com/office/powerpoint/2010/main" val="4054299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BCF1A2F-4DF1-46A2-BB6E-5F35226D1E1A}"/>
              </a:ext>
            </a:extLst>
          </p:cNvPr>
          <p:cNvSpPr>
            <a:spLocks noGrp="1"/>
          </p:cNvSpPr>
          <p:nvPr>
            <p:ph type="dt" sz="half" idx="10"/>
          </p:nvPr>
        </p:nvSpPr>
        <p:spPr/>
        <p:txBody>
          <a:bodyPr/>
          <a:lstStyle/>
          <a:p>
            <a:fld id="{40A31367-9F2C-4E06-AEFE-932B4D1A90C4}" type="datetimeFigureOut">
              <a:rPr lang="es-MX" smtClean="0"/>
              <a:t>10/06/2020</a:t>
            </a:fld>
            <a:endParaRPr lang="es-MX"/>
          </a:p>
        </p:txBody>
      </p:sp>
      <p:sp>
        <p:nvSpPr>
          <p:cNvPr id="3" name="Marcador de pie de página 2">
            <a:extLst>
              <a:ext uri="{FF2B5EF4-FFF2-40B4-BE49-F238E27FC236}">
                <a16:creationId xmlns:a16="http://schemas.microsoft.com/office/drawing/2014/main" id="{9A56A087-4614-40B6-B13B-3AE82B18A3C6}"/>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DF6A1494-1BE5-428A-92B0-F3A59E816EBE}"/>
              </a:ext>
            </a:extLst>
          </p:cNvPr>
          <p:cNvSpPr>
            <a:spLocks noGrp="1"/>
          </p:cNvSpPr>
          <p:nvPr>
            <p:ph type="sldNum" sz="quarter" idx="12"/>
          </p:nvPr>
        </p:nvSpPr>
        <p:spPr/>
        <p:txBody>
          <a:bodyPr/>
          <a:lstStyle/>
          <a:p>
            <a:fld id="{D2234909-02FA-4508-8708-8D721174D066}" type="slidenum">
              <a:rPr lang="es-MX" smtClean="0"/>
              <a:t>‹Nº›</a:t>
            </a:fld>
            <a:endParaRPr lang="es-MX"/>
          </a:p>
        </p:txBody>
      </p:sp>
    </p:spTree>
    <p:extLst>
      <p:ext uri="{BB962C8B-B14F-4D97-AF65-F5344CB8AC3E}">
        <p14:creationId xmlns:p14="http://schemas.microsoft.com/office/powerpoint/2010/main" val="266435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556247-46C1-441B-B672-137FAC0DD26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4DC0D38D-FAB2-4C6F-8971-CE54F9DC1D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BAEDF951-E7A9-47C8-A8B1-8F2C06714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B06EA04-3CCF-47C6-BBB1-D97AEA483924}"/>
              </a:ext>
            </a:extLst>
          </p:cNvPr>
          <p:cNvSpPr>
            <a:spLocks noGrp="1"/>
          </p:cNvSpPr>
          <p:nvPr>
            <p:ph type="dt" sz="half" idx="10"/>
          </p:nvPr>
        </p:nvSpPr>
        <p:spPr/>
        <p:txBody>
          <a:bodyPr/>
          <a:lstStyle/>
          <a:p>
            <a:fld id="{40A31367-9F2C-4E06-AEFE-932B4D1A90C4}" type="datetimeFigureOut">
              <a:rPr lang="es-MX" smtClean="0"/>
              <a:t>10/06/2020</a:t>
            </a:fld>
            <a:endParaRPr lang="es-MX"/>
          </a:p>
        </p:txBody>
      </p:sp>
      <p:sp>
        <p:nvSpPr>
          <p:cNvPr id="6" name="Marcador de pie de página 5">
            <a:extLst>
              <a:ext uri="{FF2B5EF4-FFF2-40B4-BE49-F238E27FC236}">
                <a16:creationId xmlns:a16="http://schemas.microsoft.com/office/drawing/2014/main" id="{E6AE9710-89F1-4243-A97C-4773960FBB5A}"/>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3C04ED18-769D-421F-94D7-B7E8D21B682E}"/>
              </a:ext>
            </a:extLst>
          </p:cNvPr>
          <p:cNvSpPr>
            <a:spLocks noGrp="1"/>
          </p:cNvSpPr>
          <p:nvPr>
            <p:ph type="sldNum" sz="quarter" idx="12"/>
          </p:nvPr>
        </p:nvSpPr>
        <p:spPr/>
        <p:txBody>
          <a:bodyPr/>
          <a:lstStyle/>
          <a:p>
            <a:fld id="{D2234909-02FA-4508-8708-8D721174D066}" type="slidenum">
              <a:rPr lang="es-MX" smtClean="0"/>
              <a:t>‹Nº›</a:t>
            </a:fld>
            <a:endParaRPr lang="es-MX"/>
          </a:p>
        </p:txBody>
      </p:sp>
    </p:spTree>
    <p:extLst>
      <p:ext uri="{BB962C8B-B14F-4D97-AF65-F5344CB8AC3E}">
        <p14:creationId xmlns:p14="http://schemas.microsoft.com/office/powerpoint/2010/main" val="677569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27F64F-7EDA-48B5-9897-86BB08E78A5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B503429B-9623-4430-ABA6-853C870E70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7F35CA43-E46E-485A-8217-4CCB15025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F7CE88C-1C1C-475D-B8F8-EF6C908C32E4}"/>
              </a:ext>
            </a:extLst>
          </p:cNvPr>
          <p:cNvSpPr>
            <a:spLocks noGrp="1"/>
          </p:cNvSpPr>
          <p:nvPr>
            <p:ph type="dt" sz="half" idx="10"/>
          </p:nvPr>
        </p:nvSpPr>
        <p:spPr/>
        <p:txBody>
          <a:bodyPr/>
          <a:lstStyle/>
          <a:p>
            <a:fld id="{40A31367-9F2C-4E06-AEFE-932B4D1A90C4}" type="datetimeFigureOut">
              <a:rPr lang="es-MX" smtClean="0"/>
              <a:t>10/06/2020</a:t>
            </a:fld>
            <a:endParaRPr lang="es-MX"/>
          </a:p>
        </p:txBody>
      </p:sp>
      <p:sp>
        <p:nvSpPr>
          <p:cNvPr id="6" name="Marcador de pie de página 5">
            <a:extLst>
              <a:ext uri="{FF2B5EF4-FFF2-40B4-BE49-F238E27FC236}">
                <a16:creationId xmlns:a16="http://schemas.microsoft.com/office/drawing/2014/main" id="{DDAD2FE8-8C5A-4171-9F2A-A3772915FBF5}"/>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AC271B59-D4BB-4AA6-8022-34B406B9BD69}"/>
              </a:ext>
            </a:extLst>
          </p:cNvPr>
          <p:cNvSpPr>
            <a:spLocks noGrp="1"/>
          </p:cNvSpPr>
          <p:nvPr>
            <p:ph type="sldNum" sz="quarter" idx="12"/>
          </p:nvPr>
        </p:nvSpPr>
        <p:spPr/>
        <p:txBody>
          <a:bodyPr/>
          <a:lstStyle/>
          <a:p>
            <a:fld id="{D2234909-02FA-4508-8708-8D721174D066}" type="slidenum">
              <a:rPr lang="es-MX" smtClean="0"/>
              <a:t>‹Nº›</a:t>
            </a:fld>
            <a:endParaRPr lang="es-MX"/>
          </a:p>
        </p:txBody>
      </p:sp>
    </p:spTree>
    <p:extLst>
      <p:ext uri="{BB962C8B-B14F-4D97-AF65-F5344CB8AC3E}">
        <p14:creationId xmlns:p14="http://schemas.microsoft.com/office/powerpoint/2010/main" val="4027794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0B728D9-CA1A-4987-BCE3-A7DAB9EE5F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0355109C-213A-411E-A6C7-8FED5F6EC3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95FE7C95-87DD-4CC2-99A3-D940ADFADC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31367-9F2C-4E06-AEFE-932B4D1A90C4}" type="datetimeFigureOut">
              <a:rPr lang="es-MX" smtClean="0"/>
              <a:t>10/06/2020</a:t>
            </a:fld>
            <a:endParaRPr lang="es-MX"/>
          </a:p>
        </p:txBody>
      </p:sp>
      <p:sp>
        <p:nvSpPr>
          <p:cNvPr id="5" name="Marcador de pie de página 4">
            <a:extLst>
              <a:ext uri="{FF2B5EF4-FFF2-40B4-BE49-F238E27FC236}">
                <a16:creationId xmlns:a16="http://schemas.microsoft.com/office/drawing/2014/main" id="{5C327AA0-2DE6-42D5-9DDA-102DFBF27B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E2DA5C99-0040-4C9C-AEE3-E1FFBED8BE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234909-02FA-4508-8708-8D721174D066}" type="slidenum">
              <a:rPr lang="es-MX" smtClean="0"/>
              <a:t>‹Nº›</a:t>
            </a:fld>
            <a:endParaRPr lang="es-MX"/>
          </a:p>
        </p:txBody>
      </p:sp>
    </p:spTree>
    <p:extLst>
      <p:ext uri="{BB962C8B-B14F-4D97-AF65-F5344CB8AC3E}">
        <p14:creationId xmlns:p14="http://schemas.microsoft.com/office/powerpoint/2010/main" val="3720587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BB715BB-3F04-4D36-8F2A-4E8B1E4937A9}"/>
              </a:ext>
            </a:extLst>
          </p:cNvPr>
          <p:cNvPicPr>
            <a:picLocks noChangeAspect="1"/>
          </p:cNvPicPr>
          <p:nvPr/>
        </p:nvPicPr>
        <p:blipFill>
          <a:blip r:embed="rId2"/>
          <a:stretch>
            <a:fillRect/>
          </a:stretch>
        </p:blipFill>
        <p:spPr>
          <a:xfrm>
            <a:off x="2577" y="-1"/>
            <a:ext cx="12189423" cy="6858001"/>
          </a:xfrm>
          <a:prstGeom prst="rect">
            <a:avLst/>
          </a:prstGeom>
        </p:spPr>
      </p:pic>
      <p:pic>
        <p:nvPicPr>
          <p:cNvPr id="13" name="Imagen 12">
            <a:extLst>
              <a:ext uri="{FF2B5EF4-FFF2-40B4-BE49-F238E27FC236}">
                <a16:creationId xmlns:a16="http://schemas.microsoft.com/office/drawing/2014/main" id="{69BF0315-B494-4231-BE1B-84E6577A827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238" b="99505" l="9884" r="89535"/>
                    </a14:imgEffect>
                  </a14:imgLayer>
                </a14:imgProps>
              </a:ext>
            </a:extLst>
          </a:blip>
          <a:stretch>
            <a:fillRect/>
          </a:stretch>
        </p:blipFill>
        <p:spPr>
          <a:xfrm>
            <a:off x="484155" y="2990969"/>
            <a:ext cx="1638300" cy="3848100"/>
          </a:xfrm>
          <a:prstGeom prst="rect">
            <a:avLst/>
          </a:prstGeom>
        </p:spPr>
      </p:pic>
      <p:pic>
        <p:nvPicPr>
          <p:cNvPr id="10" name="Imagen 9">
            <a:extLst>
              <a:ext uri="{FF2B5EF4-FFF2-40B4-BE49-F238E27FC236}">
                <a16:creationId xmlns:a16="http://schemas.microsoft.com/office/drawing/2014/main" id="{4B445CF7-6CE3-4E4B-A7CF-C8EA630295F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8289" l="9921" r="85714"/>
                    </a14:imgEffect>
                  </a14:imgLayer>
                </a14:imgProps>
              </a:ext>
            </a:extLst>
          </a:blip>
          <a:stretch>
            <a:fillRect/>
          </a:stretch>
        </p:blipFill>
        <p:spPr>
          <a:xfrm>
            <a:off x="10611946" y="3807588"/>
            <a:ext cx="1867807" cy="3031481"/>
          </a:xfrm>
          <a:prstGeom prst="rect">
            <a:avLst/>
          </a:prstGeom>
        </p:spPr>
      </p:pic>
      <p:pic>
        <p:nvPicPr>
          <p:cNvPr id="1028" name="Picture 4" descr="Dibujo animado universal del carácter niños, diverso, historietas ...">
            <a:extLst>
              <a:ext uri="{FF2B5EF4-FFF2-40B4-BE49-F238E27FC236}">
                <a16:creationId xmlns:a16="http://schemas.microsoft.com/office/drawing/2014/main" id="{B19C48BB-3961-47E5-B99C-09FB47C9242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9921" l="10000" r="90000"/>
                    </a14:imgEffect>
                  </a14:imgLayer>
                </a14:imgProps>
              </a:ext>
              <a:ext uri="{28A0092B-C50C-407E-A947-70E740481C1C}">
                <a14:useLocalDpi xmlns:a14="http://schemas.microsoft.com/office/drawing/2010/main" val="0"/>
              </a:ext>
            </a:extLst>
          </a:blip>
          <a:srcRect/>
          <a:stretch>
            <a:fillRect/>
          </a:stretch>
        </p:blipFill>
        <p:spPr bwMode="auto">
          <a:xfrm>
            <a:off x="1874347" y="4676616"/>
            <a:ext cx="1590901" cy="2190849"/>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8968F922-4E53-4265-B061-6932015AF52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98945" l="8280" r="97452"/>
                    </a14:imgEffect>
                  </a14:imgLayer>
                </a14:imgProps>
              </a:ext>
            </a:extLst>
          </a:blip>
          <a:stretch>
            <a:fillRect/>
          </a:stretch>
        </p:blipFill>
        <p:spPr>
          <a:xfrm>
            <a:off x="3346606" y="4516259"/>
            <a:ext cx="1022011" cy="2467148"/>
          </a:xfrm>
          <a:prstGeom prst="rect">
            <a:avLst/>
          </a:prstGeom>
        </p:spPr>
      </p:pic>
      <p:pic>
        <p:nvPicPr>
          <p:cNvPr id="9" name="Imagen 8">
            <a:extLst>
              <a:ext uri="{FF2B5EF4-FFF2-40B4-BE49-F238E27FC236}">
                <a16:creationId xmlns:a16="http://schemas.microsoft.com/office/drawing/2014/main" id="{0E6E0272-5084-45D0-B045-467B4094D93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97704" l="0" r="100000"/>
                    </a14:imgEffect>
                  </a14:imgLayer>
                </a14:imgProps>
              </a:ext>
            </a:extLst>
          </a:blip>
          <a:stretch>
            <a:fillRect/>
          </a:stretch>
        </p:blipFill>
        <p:spPr>
          <a:xfrm>
            <a:off x="4147295" y="4824407"/>
            <a:ext cx="1222699" cy="2159000"/>
          </a:xfrm>
          <a:prstGeom prst="rect">
            <a:avLst/>
          </a:prstGeom>
        </p:spPr>
      </p:pic>
      <p:pic>
        <p:nvPicPr>
          <p:cNvPr id="1030" name="Picture 6" descr="Identidad Gráfica - SEP Baja California Sur">
            <a:extLst>
              <a:ext uri="{FF2B5EF4-FFF2-40B4-BE49-F238E27FC236}">
                <a16:creationId xmlns:a16="http://schemas.microsoft.com/office/drawing/2014/main" id="{38D29BAB-2EC5-4164-9421-D8F4C25057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52639" y="275220"/>
            <a:ext cx="3023382" cy="1883709"/>
          </a:xfrm>
          <a:prstGeom prst="rect">
            <a:avLst/>
          </a:prstGeom>
          <a:noFill/>
          <a:extLst>
            <a:ext uri="{909E8E84-426E-40DD-AFC4-6F175D3DCCD1}">
              <a14:hiddenFill xmlns:a14="http://schemas.microsoft.com/office/drawing/2010/main">
                <a:solidFill>
                  <a:srgbClr val="FFFFFF"/>
                </a:solidFill>
              </a14:hiddenFill>
            </a:ext>
          </a:extLst>
        </p:spPr>
      </p:pic>
      <p:sp>
        <p:nvSpPr>
          <p:cNvPr id="20" name="Rectángulo 19">
            <a:extLst>
              <a:ext uri="{FF2B5EF4-FFF2-40B4-BE49-F238E27FC236}">
                <a16:creationId xmlns:a16="http://schemas.microsoft.com/office/drawing/2014/main" id="{9F05C436-9590-4F34-815D-B6498C4E58B2}"/>
              </a:ext>
            </a:extLst>
          </p:cNvPr>
          <p:cNvSpPr/>
          <p:nvPr/>
        </p:nvSpPr>
        <p:spPr>
          <a:xfrm>
            <a:off x="5724419" y="6344245"/>
            <a:ext cx="5256439" cy="523220"/>
          </a:xfrm>
          <a:prstGeom prst="rect">
            <a:avLst/>
          </a:prstGeom>
          <a:noFill/>
        </p:spPr>
        <p:txBody>
          <a:bodyPr wrap="none" lIns="91440" tIns="45720" rIns="91440" bIns="45720">
            <a:spAutoFit/>
          </a:bodyPr>
          <a:lstStyle/>
          <a:p>
            <a:pPr algn="ctr"/>
            <a:r>
              <a:rPr lang="es-ES" sz="2800" b="0" cap="none" spc="0" dirty="0">
                <a:ln w="0"/>
                <a:solidFill>
                  <a:schemeClr val="accent1"/>
                </a:solidFill>
                <a:effectLst>
                  <a:outerShdw blurRad="38100" dist="25400" dir="5400000" algn="ctr" rotWithShape="0">
                    <a:srgbClr val="6E747A">
                      <a:alpha val="43000"/>
                    </a:srgbClr>
                  </a:outerShdw>
                </a:effectLst>
              </a:rPr>
              <a:t>Dirección de Educación Secundaria</a:t>
            </a:r>
          </a:p>
        </p:txBody>
      </p:sp>
      <p:sp>
        <p:nvSpPr>
          <p:cNvPr id="16" name="Rectángulo 15">
            <a:extLst>
              <a:ext uri="{FF2B5EF4-FFF2-40B4-BE49-F238E27FC236}">
                <a16:creationId xmlns:a16="http://schemas.microsoft.com/office/drawing/2014/main" id="{09B061D9-A46F-406F-88E9-B0183094B174}"/>
              </a:ext>
            </a:extLst>
          </p:cNvPr>
          <p:cNvSpPr/>
          <p:nvPr/>
        </p:nvSpPr>
        <p:spPr>
          <a:xfrm>
            <a:off x="7742181" y="3937311"/>
            <a:ext cx="3803669" cy="156966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40" tIns="45720" rIns="91440" bIns="45720">
            <a:spAutoFit/>
          </a:bodyPr>
          <a:lstStyle/>
          <a:p>
            <a:pPr algn="ctr"/>
            <a:r>
              <a:rPr lang="es-ES" sz="4800" dirty="0">
                <a:ln w="0"/>
                <a:solidFill>
                  <a:schemeClr val="tx2"/>
                </a:solidFill>
                <a:effectLst>
                  <a:outerShdw blurRad="38100" dist="25400" dir="5400000" algn="ctr" rotWithShape="0">
                    <a:srgbClr val="6E747A">
                      <a:alpha val="43000"/>
                    </a:srgbClr>
                  </a:outerShdw>
                </a:effectLst>
              </a:rPr>
              <a:t>Parte I.</a:t>
            </a:r>
          </a:p>
          <a:p>
            <a:pPr algn="ctr"/>
            <a:r>
              <a:rPr lang="es-ES" sz="4800" dirty="0">
                <a:ln w="0"/>
                <a:solidFill>
                  <a:schemeClr val="tx2"/>
                </a:solidFill>
                <a:effectLst>
                  <a:outerShdw blurRad="38100" dist="25400" dir="5400000" algn="ctr" rotWithShape="0">
                    <a:srgbClr val="6E747A">
                      <a:alpha val="43000"/>
                    </a:srgbClr>
                  </a:outerShdw>
                </a:effectLst>
              </a:rPr>
              <a:t>Sensibilización</a:t>
            </a:r>
            <a:endParaRPr lang="es-ES" sz="4800" b="0" cap="none" spc="0" dirty="0">
              <a:ln w="0"/>
              <a:solidFill>
                <a:schemeClr val="tx2"/>
              </a:solidFill>
              <a:effectLst>
                <a:outerShdw blurRad="38100" dist="25400" dir="5400000" algn="ctr" rotWithShape="0">
                  <a:srgbClr val="6E747A">
                    <a:alpha val="43000"/>
                  </a:srgbClr>
                </a:outerShdw>
              </a:effectLst>
            </a:endParaRPr>
          </a:p>
        </p:txBody>
      </p:sp>
      <p:sp>
        <p:nvSpPr>
          <p:cNvPr id="18" name="Rectángulo 17">
            <a:extLst>
              <a:ext uri="{FF2B5EF4-FFF2-40B4-BE49-F238E27FC236}">
                <a16:creationId xmlns:a16="http://schemas.microsoft.com/office/drawing/2014/main" id="{333449A7-0408-42B0-972E-1663D24AD761}"/>
              </a:ext>
            </a:extLst>
          </p:cNvPr>
          <p:cNvSpPr/>
          <p:nvPr/>
        </p:nvSpPr>
        <p:spPr>
          <a:xfrm>
            <a:off x="484155" y="795493"/>
            <a:ext cx="6215849" cy="230832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s-ES" sz="3600" dirty="0">
                <a:ln w="0"/>
                <a:solidFill>
                  <a:schemeClr val="tx2">
                    <a:lumMod val="50000"/>
                  </a:schemeClr>
                </a:solidFill>
                <a:effectLst>
                  <a:outerShdw blurRad="38100" dist="25400" dir="5400000" algn="ctr" rotWithShape="0">
                    <a:srgbClr val="6E747A">
                      <a:alpha val="43000"/>
                    </a:srgbClr>
                  </a:outerShdw>
                </a:effectLst>
              </a:rPr>
              <a:t>1.Guía de Recursos Pedagógicos para el Apoyo en la elaboración de Estrategias de Atención Socioemocional.</a:t>
            </a:r>
            <a:endParaRPr lang="es-ES" sz="3600" b="0" cap="none" spc="0" dirty="0">
              <a:ln w="0"/>
              <a:solidFill>
                <a:schemeClr val="tx2">
                  <a:lumMod val="50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595618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C8BFC3D6-B244-45F8-ACBB-9611837D6A8C}"/>
              </a:ext>
            </a:extLst>
          </p:cNvPr>
          <p:cNvSpPr>
            <a:spLocks noGrp="1"/>
          </p:cNvSpPr>
          <p:nvPr>
            <p:ph type="title"/>
          </p:nvPr>
        </p:nvSpPr>
        <p:spPr>
          <a:xfrm>
            <a:off x="2295793" y="2298755"/>
            <a:ext cx="9619116" cy="1735832"/>
          </a:xfrm>
        </p:spPr>
        <p:txBody>
          <a:bodyPr>
            <a:normAutofit/>
          </a:bodyPr>
          <a:lstStyle/>
          <a:p>
            <a:r>
              <a:rPr lang="es-MX" sz="4000" dirty="0">
                <a:solidFill>
                  <a:schemeClr val="bg2">
                    <a:lumMod val="50000"/>
                  </a:schemeClr>
                </a:solidFill>
                <a:latin typeface="Kristen ITC" pitchFamily="66" charset="0"/>
              </a:rPr>
              <a:t>Algunos datos importantes…</a:t>
            </a:r>
            <a:br>
              <a:rPr lang="es-MX" sz="4000" dirty="0">
                <a:solidFill>
                  <a:schemeClr val="bg2">
                    <a:lumMod val="50000"/>
                  </a:schemeClr>
                </a:solidFill>
                <a:latin typeface="Kristen ITC" pitchFamily="66" charset="0"/>
              </a:rPr>
            </a:br>
            <a:r>
              <a:rPr lang="es-MX" sz="4000" dirty="0">
                <a:solidFill>
                  <a:schemeClr val="bg2">
                    <a:lumMod val="50000"/>
                  </a:schemeClr>
                </a:solidFill>
                <a:latin typeface="Kristen ITC" pitchFamily="66" charset="0"/>
              </a:rPr>
              <a:t>                             Sensibilicemos</a:t>
            </a:r>
          </a:p>
        </p:txBody>
      </p:sp>
    </p:spTree>
    <p:extLst>
      <p:ext uri="{BB962C8B-B14F-4D97-AF65-F5344CB8AC3E}">
        <p14:creationId xmlns:p14="http://schemas.microsoft.com/office/powerpoint/2010/main" val="3709805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75C5A43-019B-4E8B-9B2D-26DB3D78ECA2}"/>
              </a:ext>
            </a:extLst>
          </p:cNvPr>
          <p:cNvPicPr>
            <a:picLocks noChangeAspect="1"/>
          </p:cNvPicPr>
          <p:nvPr/>
        </p:nvPicPr>
        <p:blipFill>
          <a:blip r:embed="rId2"/>
          <a:stretch>
            <a:fillRect/>
          </a:stretch>
        </p:blipFill>
        <p:spPr>
          <a:xfrm rot="5400000">
            <a:off x="7087959" y="726006"/>
            <a:ext cx="5854535" cy="4402526"/>
          </a:xfrm>
          <a:prstGeom prst="rect">
            <a:avLst/>
          </a:prstGeom>
        </p:spPr>
      </p:pic>
      <p:sp>
        <p:nvSpPr>
          <p:cNvPr id="2" name="Rectángulo 1">
            <a:extLst>
              <a:ext uri="{FF2B5EF4-FFF2-40B4-BE49-F238E27FC236}">
                <a16:creationId xmlns:a16="http://schemas.microsoft.com/office/drawing/2014/main" id="{DD4350AB-C836-4EB9-8449-01C2ACFF0600}"/>
              </a:ext>
            </a:extLst>
          </p:cNvPr>
          <p:cNvSpPr/>
          <p:nvPr/>
        </p:nvSpPr>
        <p:spPr>
          <a:xfrm>
            <a:off x="356755" y="627798"/>
            <a:ext cx="8042565" cy="6863417"/>
          </a:xfrm>
          <a:prstGeom prst="rect">
            <a:avLst/>
          </a:prstGeom>
        </p:spPr>
        <p:txBody>
          <a:bodyPr wrap="square">
            <a:spAutoFit/>
          </a:bodyPr>
          <a:lstStyle/>
          <a:p>
            <a:pPr marL="457200" indent="-457200" algn="just">
              <a:buFont typeface="Wingdings" panose="05000000000000000000" pitchFamily="2" charset="2"/>
              <a:buChar char="q"/>
            </a:pPr>
            <a:r>
              <a:rPr lang="es-MX" sz="2400" b="1" dirty="0">
                <a:solidFill>
                  <a:srgbClr val="FF0000"/>
                </a:solidFill>
              </a:rPr>
              <a:t>Suelen pasar “desapercibidos”.</a:t>
            </a:r>
          </a:p>
          <a:p>
            <a:pPr marL="285750" indent="-285750" algn="just">
              <a:buFont typeface="Wingdings" panose="05000000000000000000" pitchFamily="2" charset="2"/>
              <a:buChar char="q"/>
            </a:pPr>
            <a:endParaRPr lang="es-MX" sz="1600" dirty="0"/>
          </a:p>
          <a:p>
            <a:pPr marL="457200" indent="-457200" algn="just">
              <a:buFont typeface="Wingdings" panose="05000000000000000000" pitchFamily="2" charset="2"/>
              <a:buChar char="q"/>
            </a:pPr>
            <a:r>
              <a:rPr lang="es-MX" sz="2400" b="1" dirty="0">
                <a:solidFill>
                  <a:srgbClr val="FFC000"/>
                </a:solidFill>
              </a:rPr>
              <a:t>No se les considera como sujetos activos de la     recuperación, considerando su edad y necesidades.</a:t>
            </a:r>
          </a:p>
          <a:p>
            <a:pPr marL="285750" indent="-285750" algn="just">
              <a:buFont typeface="Wingdings" panose="05000000000000000000" pitchFamily="2" charset="2"/>
              <a:buChar char="q"/>
            </a:pPr>
            <a:endParaRPr lang="es-MX" sz="1600" b="1" dirty="0">
              <a:solidFill>
                <a:srgbClr val="FFC000"/>
              </a:solidFill>
            </a:endParaRPr>
          </a:p>
          <a:p>
            <a:pPr marL="457200" indent="-457200" algn="just">
              <a:buFont typeface="Wingdings" panose="05000000000000000000" pitchFamily="2" charset="2"/>
              <a:buChar char="q"/>
            </a:pPr>
            <a:r>
              <a:rPr lang="es-MX" sz="2400" b="1" dirty="0">
                <a:solidFill>
                  <a:srgbClr val="00B050"/>
                </a:solidFill>
              </a:rPr>
              <a:t>Están expuestos a la separación familiar.</a:t>
            </a:r>
          </a:p>
          <a:p>
            <a:pPr marL="285750" indent="-285750" algn="just">
              <a:buFont typeface="Wingdings" panose="05000000000000000000" pitchFamily="2" charset="2"/>
              <a:buChar char="q"/>
            </a:pPr>
            <a:endParaRPr lang="es-MX" sz="1600" dirty="0"/>
          </a:p>
          <a:p>
            <a:pPr marL="457200" indent="-457200" algn="just">
              <a:buFont typeface="Wingdings" panose="05000000000000000000" pitchFamily="2" charset="2"/>
              <a:buChar char="q"/>
            </a:pPr>
            <a:r>
              <a:rPr lang="es-MX" sz="2400" b="1" dirty="0">
                <a:solidFill>
                  <a:srgbClr val="7030A0"/>
                </a:solidFill>
              </a:rPr>
              <a:t>El impacto emocional que reciben suele no ser      visibilizado y por lo tanto es poco atendido.</a:t>
            </a:r>
          </a:p>
          <a:p>
            <a:pPr marL="285750" indent="-285750" algn="just">
              <a:buFont typeface="Wingdings" panose="05000000000000000000" pitchFamily="2" charset="2"/>
              <a:buChar char="q"/>
            </a:pPr>
            <a:endParaRPr lang="es-MX" sz="1600" dirty="0">
              <a:solidFill>
                <a:schemeClr val="accent1">
                  <a:lumMod val="50000"/>
                </a:schemeClr>
              </a:solidFill>
            </a:endParaRPr>
          </a:p>
          <a:p>
            <a:pPr marL="457200" indent="-457200" algn="just">
              <a:buFont typeface="Wingdings" panose="05000000000000000000" pitchFamily="2" charset="2"/>
              <a:buChar char="q"/>
            </a:pPr>
            <a:r>
              <a:rPr lang="es-MX" sz="2400" b="1" dirty="0">
                <a:solidFill>
                  <a:srgbClr val="CC0099"/>
                </a:solidFill>
              </a:rPr>
              <a:t>El restablecimiento de la educación, el juego y la recreación, suelen ser postergados porque no son consideradas como prioridades.</a:t>
            </a:r>
          </a:p>
          <a:p>
            <a:pPr marL="285750" indent="-285750" algn="just">
              <a:buFont typeface="Wingdings" panose="05000000000000000000" pitchFamily="2" charset="2"/>
              <a:buChar char="q"/>
            </a:pPr>
            <a:endParaRPr lang="es-MX" sz="1600" b="1" dirty="0">
              <a:solidFill>
                <a:srgbClr val="CC0099"/>
              </a:solidFill>
            </a:endParaRPr>
          </a:p>
          <a:p>
            <a:pPr marL="457200" indent="-457200" algn="just">
              <a:buFont typeface="Wingdings" panose="05000000000000000000" pitchFamily="2" charset="2"/>
              <a:buChar char="q"/>
            </a:pPr>
            <a:r>
              <a:rPr lang="es-MX" sz="2400" b="1" dirty="0">
                <a:solidFill>
                  <a:srgbClr val="7E0667"/>
                </a:solidFill>
              </a:rPr>
              <a:t>No son considerados para la toma de decisiones.</a:t>
            </a:r>
          </a:p>
          <a:p>
            <a:pPr marL="285750" indent="-285750" algn="just">
              <a:buFont typeface="Wingdings" panose="05000000000000000000" pitchFamily="2" charset="2"/>
              <a:buChar char="q"/>
            </a:pPr>
            <a:endParaRPr lang="es-MX" sz="1600" dirty="0">
              <a:solidFill>
                <a:schemeClr val="accent1">
                  <a:lumMod val="50000"/>
                </a:schemeClr>
              </a:solidFill>
            </a:endParaRPr>
          </a:p>
          <a:p>
            <a:pPr marL="457200" indent="-457200" algn="just">
              <a:buFont typeface="Wingdings" panose="05000000000000000000" pitchFamily="2" charset="2"/>
              <a:buChar char="q"/>
            </a:pPr>
            <a:r>
              <a:rPr lang="es-MX" sz="2400" b="1" dirty="0">
                <a:solidFill>
                  <a:srgbClr val="FF0000"/>
                </a:solidFill>
              </a:rPr>
              <a:t>Están mas expuestos a actos de violencia, al trabajo infantil, la explotación y la violencia sexual.</a:t>
            </a:r>
          </a:p>
          <a:p>
            <a:pPr algn="r"/>
            <a:r>
              <a:rPr lang="es-MX" sz="2400" b="1" dirty="0">
                <a:solidFill>
                  <a:srgbClr val="FF0000"/>
                </a:solidFill>
              </a:rPr>
              <a:t>                                                        </a:t>
            </a:r>
          </a:p>
          <a:p>
            <a:pPr algn="just"/>
            <a:endParaRPr lang="es-MX" sz="3200" dirty="0"/>
          </a:p>
        </p:txBody>
      </p:sp>
      <p:sp>
        <p:nvSpPr>
          <p:cNvPr id="3" name="Rectángulo 2">
            <a:extLst>
              <a:ext uri="{FF2B5EF4-FFF2-40B4-BE49-F238E27FC236}">
                <a16:creationId xmlns:a16="http://schemas.microsoft.com/office/drawing/2014/main" id="{2AB96659-70A9-4FD3-ABE2-7261EBC9F907}"/>
              </a:ext>
            </a:extLst>
          </p:cNvPr>
          <p:cNvSpPr/>
          <p:nvPr/>
        </p:nvSpPr>
        <p:spPr>
          <a:xfrm>
            <a:off x="8658967" y="495834"/>
            <a:ext cx="3782291" cy="2431435"/>
          </a:xfrm>
          <a:prstGeom prst="rect">
            <a:avLst/>
          </a:prstGeom>
        </p:spPr>
        <p:txBody>
          <a:bodyPr wrap="square">
            <a:spAutoFit/>
          </a:bodyPr>
          <a:lstStyle/>
          <a:p>
            <a:pPr algn="ctr"/>
            <a:r>
              <a:rPr lang="es-MX" sz="3600" dirty="0">
                <a:solidFill>
                  <a:schemeClr val="bg1"/>
                </a:solidFill>
              </a:rPr>
              <a:t>LOS PROBLEMAS MAS COMUNES </a:t>
            </a:r>
          </a:p>
          <a:p>
            <a:pPr algn="ctr"/>
            <a:r>
              <a:rPr lang="es-MX" sz="3600" dirty="0">
                <a:solidFill>
                  <a:schemeClr val="bg1"/>
                </a:solidFill>
              </a:rPr>
              <a:t>DE</a:t>
            </a:r>
            <a:r>
              <a:rPr lang="es-MX" sz="4000" dirty="0">
                <a:solidFill>
                  <a:schemeClr val="bg1"/>
                </a:solidFill>
              </a:rPr>
              <a:t> </a:t>
            </a:r>
            <a:r>
              <a:rPr lang="es-MX" sz="4000" b="1" dirty="0">
                <a:solidFill>
                  <a:schemeClr val="bg1"/>
                </a:solidFill>
              </a:rPr>
              <a:t>NNA</a:t>
            </a:r>
            <a:r>
              <a:rPr lang="es-MX" sz="4000" dirty="0">
                <a:solidFill>
                  <a:schemeClr val="bg1"/>
                </a:solidFill>
              </a:rPr>
              <a:t> </a:t>
            </a:r>
            <a:r>
              <a:rPr lang="es-MX" sz="3600" dirty="0">
                <a:solidFill>
                  <a:schemeClr val="bg1"/>
                </a:solidFill>
              </a:rPr>
              <a:t>EN EMERGENCIAS:</a:t>
            </a:r>
          </a:p>
        </p:txBody>
      </p:sp>
    </p:spTree>
    <p:extLst>
      <p:ext uri="{BB962C8B-B14F-4D97-AF65-F5344CB8AC3E}">
        <p14:creationId xmlns:p14="http://schemas.microsoft.com/office/powerpoint/2010/main" val="2671998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2AB96659-70A9-4FD3-ABE2-7261EBC9F907}"/>
              </a:ext>
            </a:extLst>
          </p:cNvPr>
          <p:cNvSpPr/>
          <p:nvPr/>
        </p:nvSpPr>
        <p:spPr>
          <a:xfrm>
            <a:off x="838198" y="769441"/>
            <a:ext cx="11083637" cy="707886"/>
          </a:xfrm>
          <a:prstGeom prst="rect">
            <a:avLst/>
          </a:prstGeom>
        </p:spPr>
        <p:txBody>
          <a:bodyPr wrap="square">
            <a:spAutoFit/>
          </a:bodyPr>
          <a:lstStyle/>
          <a:p>
            <a:r>
              <a:rPr lang="es-MX" sz="4000" dirty="0">
                <a:solidFill>
                  <a:schemeClr val="accent1"/>
                </a:solidFill>
              </a:rPr>
              <a:t>PROTECCIÓN DE DERECHOS NNA EN EMERGENCIAS</a:t>
            </a:r>
          </a:p>
        </p:txBody>
      </p:sp>
      <p:sp>
        <p:nvSpPr>
          <p:cNvPr id="4" name="Rectángulo 3">
            <a:extLst>
              <a:ext uri="{FF2B5EF4-FFF2-40B4-BE49-F238E27FC236}">
                <a16:creationId xmlns:a16="http://schemas.microsoft.com/office/drawing/2014/main" id="{F9BE6D88-6A06-4350-9CB9-DB63182EA221}"/>
              </a:ext>
            </a:extLst>
          </p:cNvPr>
          <p:cNvSpPr/>
          <p:nvPr/>
        </p:nvSpPr>
        <p:spPr>
          <a:xfrm>
            <a:off x="1108362" y="1701117"/>
            <a:ext cx="10543308" cy="4893647"/>
          </a:xfrm>
          <a:prstGeom prst="rect">
            <a:avLst/>
          </a:prstGeom>
        </p:spPr>
        <p:txBody>
          <a:bodyPr wrap="square">
            <a:spAutoFit/>
          </a:bodyPr>
          <a:lstStyle/>
          <a:p>
            <a:pPr marL="457200" indent="-457200">
              <a:buFont typeface="Arial" panose="020B0604020202020204" pitchFamily="34" charset="0"/>
              <a:buChar char="•"/>
            </a:pPr>
            <a:r>
              <a:rPr lang="es-ES_tradnl" sz="2400" b="1" dirty="0">
                <a:ea typeface="Verdana" pitchFamily="34" charset="0"/>
                <a:cs typeface="Verdana" pitchFamily="34" charset="0"/>
              </a:rPr>
              <a:t>Interés superior del ni</a:t>
            </a:r>
            <a:r>
              <a:rPr lang="en-US" sz="2400" b="1" dirty="0">
                <a:ea typeface="Verdana" pitchFamily="34" charset="0"/>
                <a:cs typeface="Verdana" pitchFamily="34" charset="0"/>
              </a:rPr>
              <a:t>ñ</a:t>
            </a:r>
            <a:r>
              <a:rPr lang="es-ES_tradnl" sz="2400" b="1" dirty="0">
                <a:ea typeface="Verdana" pitchFamily="34" charset="0"/>
                <a:cs typeface="Verdana" pitchFamily="34" charset="0"/>
              </a:rPr>
              <a:t>o.</a:t>
            </a:r>
          </a:p>
          <a:p>
            <a:endParaRPr lang="es-ES_tradnl" sz="2400" b="1" dirty="0">
              <a:ea typeface="Verdana" pitchFamily="34" charset="0"/>
              <a:cs typeface="Verdana" pitchFamily="34" charset="0"/>
            </a:endParaRPr>
          </a:p>
          <a:p>
            <a:pPr marL="457200" indent="-457200">
              <a:buFont typeface="Arial" panose="020B0604020202020204" pitchFamily="34" charset="0"/>
              <a:buChar char="•"/>
            </a:pPr>
            <a:r>
              <a:rPr lang="es-ES_tradnl" sz="2400" b="1" dirty="0">
                <a:ea typeface="Verdana" pitchFamily="34" charset="0"/>
                <a:cs typeface="Verdana" pitchFamily="34" charset="0"/>
              </a:rPr>
              <a:t>Derecho intrínseco a la vida.</a:t>
            </a:r>
          </a:p>
          <a:p>
            <a:endParaRPr lang="es-ES_tradnl" sz="2400" b="1" dirty="0">
              <a:ea typeface="Verdana" pitchFamily="34" charset="0"/>
              <a:cs typeface="Verdana" pitchFamily="34" charset="0"/>
            </a:endParaRPr>
          </a:p>
          <a:p>
            <a:pPr marL="457200" indent="-457200">
              <a:buFont typeface="Arial" panose="020B0604020202020204" pitchFamily="34" charset="0"/>
              <a:buChar char="•"/>
            </a:pPr>
            <a:r>
              <a:rPr lang="es-ES_tradnl" sz="2400" b="1" dirty="0">
                <a:ea typeface="Verdana" pitchFamily="34" charset="0"/>
                <a:cs typeface="Verdana" pitchFamily="34" charset="0"/>
              </a:rPr>
              <a:t>Que no sea separado de la familia.</a:t>
            </a:r>
          </a:p>
          <a:p>
            <a:endParaRPr lang="es-ES_tradnl" sz="2400" b="1" dirty="0">
              <a:ea typeface="Verdana" pitchFamily="34" charset="0"/>
              <a:cs typeface="Verdana" pitchFamily="34" charset="0"/>
            </a:endParaRPr>
          </a:p>
          <a:p>
            <a:pPr marL="457200" indent="-457200">
              <a:buFont typeface="Arial" panose="020B0604020202020204" pitchFamily="34" charset="0"/>
              <a:buChar char="•"/>
            </a:pPr>
            <a:r>
              <a:rPr lang="es-ES_tradnl" sz="2400" b="1" dirty="0">
                <a:ea typeface="Verdana" pitchFamily="34" charset="0"/>
                <a:cs typeface="Verdana" pitchFamily="34" charset="0"/>
              </a:rPr>
              <a:t>Protección contra toda forma de perjuicio o abuso físico o mental.</a:t>
            </a:r>
          </a:p>
          <a:p>
            <a:endParaRPr lang="es-ES_tradnl" sz="2400" b="1" dirty="0">
              <a:ea typeface="Verdana" pitchFamily="34" charset="0"/>
              <a:cs typeface="Verdana" pitchFamily="34" charset="0"/>
            </a:endParaRPr>
          </a:p>
          <a:p>
            <a:pPr marL="457200" indent="-457200">
              <a:buFont typeface="Arial" panose="020B0604020202020204" pitchFamily="34" charset="0"/>
              <a:buChar char="•"/>
            </a:pPr>
            <a:r>
              <a:rPr lang="es-ES_tradnl" sz="2400" b="1" dirty="0">
                <a:ea typeface="Verdana" pitchFamily="34" charset="0"/>
                <a:cs typeface="Verdana" pitchFamily="34" charset="0"/>
              </a:rPr>
              <a:t>El más alto nivel posible de salud.</a:t>
            </a:r>
          </a:p>
          <a:p>
            <a:endParaRPr lang="es-ES_tradnl" sz="2400" b="1" dirty="0">
              <a:ea typeface="Verdana" pitchFamily="34" charset="0"/>
              <a:cs typeface="Verdana" pitchFamily="34" charset="0"/>
            </a:endParaRPr>
          </a:p>
          <a:p>
            <a:pPr marL="457200" indent="-457200">
              <a:buFont typeface="Arial" panose="020B0604020202020204" pitchFamily="34" charset="0"/>
              <a:buChar char="•"/>
            </a:pPr>
            <a:r>
              <a:rPr lang="es-ES_tradnl" sz="2400" b="1" dirty="0">
                <a:ea typeface="Verdana" pitchFamily="34" charset="0"/>
                <a:cs typeface="Verdana" pitchFamily="34" charset="0"/>
              </a:rPr>
              <a:t>Atención sanitaria prenatal y </a:t>
            </a:r>
            <a:r>
              <a:rPr lang="es-ES_tradnl" sz="2400" b="1" dirty="0" err="1">
                <a:ea typeface="Verdana" pitchFamily="34" charset="0"/>
                <a:cs typeface="Verdana" pitchFamily="34" charset="0"/>
              </a:rPr>
              <a:t>pos-natal</a:t>
            </a:r>
            <a:r>
              <a:rPr lang="es-ES_tradnl" sz="2400" b="1" dirty="0">
                <a:ea typeface="Verdana" pitchFamily="34" charset="0"/>
                <a:cs typeface="Verdana" pitchFamily="34" charset="0"/>
              </a:rPr>
              <a:t> apropiada.</a:t>
            </a:r>
          </a:p>
          <a:p>
            <a:pPr marL="457200" indent="-457200">
              <a:buFont typeface="Arial" panose="020B0604020202020204" pitchFamily="34" charset="0"/>
              <a:buChar char="•"/>
            </a:pPr>
            <a:endParaRPr lang="es-ES_tradnl" sz="2400" b="1" dirty="0">
              <a:ea typeface="Verdana" pitchFamily="34" charset="0"/>
              <a:cs typeface="Verdana" pitchFamily="34" charset="0"/>
            </a:endParaRPr>
          </a:p>
          <a:p>
            <a:pPr marL="457200" indent="-457200">
              <a:buFont typeface="Arial" panose="020B0604020202020204" pitchFamily="34" charset="0"/>
              <a:buChar char="•"/>
            </a:pPr>
            <a:r>
              <a:rPr lang="es-ES_tradnl" sz="2400" b="1" dirty="0">
                <a:ea typeface="Verdana" pitchFamily="34" charset="0"/>
                <a:cs typeface="Verdana" pitchFamily="34" charset="0"/>
              </a:rPr>
              <a:t>Derecho a la educación.</a:t>
            </a:r>
            <a:endParaRPr lang="en-US" sz="2400" b="1" dirty="0">
              <a:ea typeface="Verdana" pitchFamily="34" charset="0"/>
              <a:cs typeface="Verdana" pitchFamily="34" charset="0"/>
            </a:endParaRPr>
          </a:p>
        </p:txBody>
      </p:sp>
    </p:spTree>
    <p:extLst>
      <p:ext uri="{BB962C8B-B14F-4D97-AF65-F5344CB8AC3E}">
        <p14:creationId xmlns:p14="http://schemas.microsoft.com/office/powerpoint/2010/main" val="1593398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C4825A8A-EFB4-47A5-BF85-A0FD81B32061}"/>
              </a:ext>
            </a:extLst>
          </p:cNvPr>
          <p:cNvSpPr/>
          <p:nvPr/>
        </p:nvSpPr>
        <p:spPr>
          <a:xfrm>
            <a:off x="0" y="0"/>
            <a:ext cx="12192000" cy="285750"/>
          </a:xfrm>
          <a:prstGeom prst="rect">
            <a:avLst/>
          </a:prstGeom>
          <a:solidFill>
            <a:srgbClr val="4DBB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a:extLst>
              <a:ext uri="{FF2B5EF4-FFF2-40B4-BE49-F238E27FC236}">
                <a16:creationId xmlns:a16="http://schemas.microsoft.com/office/drawing/2014/main" id="{C0BBDC62-0F4F-459E-8DAD-2A73D2503493}"/>
              </a:ext>
            </a:extLst>
          </p:cNvPr>
          <p:cNvPicPr>
            <a:picLocks noChangeAspect="1"/>
          </p:cNvPicPr>
          <p:nvPr/>
        </p:nvPicPr>
        <p:blipFill>
          <a:blip r:embed="rId2"/>
          <a:stretch>
            <a:fillRect/>
          </a:stretch>
        </p:blipFill>
        <p:spPr>
          <a:xfrm rot="16200000">
            <a:off x="-134860" y="2234262"/>
            <a:ext cx="4758598" cy="4488874"/>
          </a:xfrm>
          <a:prstGeom prst="rect">
            <a:avLst/>
          </a:prstGeom>
        </p:spPr>
      </p:pic>
      <p:sp>
        <p:nvSpPr>
          <p:cNvPr id="2" name="Rectángulo 1">
            <a:extLst>
              <a:ext uri="{FF2B5EF4-FFF2-40B4-BE49-F238E27FC236}">
                <a16:creationId xmlns:a16="http://schemas.microsoft.com/office/drawing/2014/main" id="{ACE07DED-0ABC-43BA-8F85-9AF2AD2FB768}"/>
              </a:ext>
            </a:extLst>
          </p:cNvPr>
          <p:cNvSpPr/>
          <p:nvPr/>
        </p:nvSpPr>
        <p:spPr>
          <a:xfrm>
            <a:off x="-166255" y="3429000"/>
            <a:ext cx="3883233" cy="3046988"/>
          </a:xfrm>
          <a:prstGeom prst="rect">
            <a:avLst/>
          </a:prstGeom>
        </p:spPr>
        <p:txBody>
          <a:bodyPr wrap="square">
            <a:spAutoFit/>
          </a:bodyPr>
          <a:lstStyle/>
          <a:p>
            <a:pPr algn="ctr"/>
            <a:r>
              <a:rPr lang="es-ES" sz="3200" dirty="0">
                <a:ln w="0"/>
                <a:solidFill>
                  <a:srgbClr val="FF0000"/>
                </a:solidFill>
                <a:effectLst>
                  <a:outerShdw blurRad="38100" dist="25400" dir="5400000" algn="ctr" rotWithShape="0">
                    <a:srgbClr val="6E747A">
                      <a:alpha val="43000"/>
                    </a:srgbClr>
                  </a:outerShdw>
                </a:effectLst>
              </a:rPr>
              <a:t>ASPECTOS A CONSIDERAR EN CUANTO A LOS EFECTOS DE LAS EMERGENCIAS Y LOS DESASTRES EN NNA.</a:t>
            </a:r>
          </a:p>
        </p:txBody>
      </p:sp>
      <p:sp>
        <p:nvSpPr>
          <p:cNvPr id="9" name="Rectángulo 8">
            <a:extLst>
              <a:ext uri="{FF2B5EF4-FFF2-40B4-BE49-F238E27FC236}">
                <a16:creationId xmlns:a16="http://schemas.microsoft.com/office/drawing/2014/main" id="{5BE4D474-C91F-4579-87D6-FAA85650EC81}"/>
              </a:ext>
            </a:extLst>
          </p:cNvPr>
          <p:cNvSpPr/>
          <p:nvPr/>
        </p:nvSpPr>
        <p:spPr>
          <a:xfrm>
            <a:off x="5114307" y="1041415"/>
            <a:ext cx="6096000" cy="4154984"/>
          </a:xfrm>
          <a:prstGeom prst="rect">
            <a:avLst/>
          </a:prstGeom>
        </p:spPr>
        <p:txBody>
          <a:bodyPr>
            <a:spAutoFit/>
          </a:bodyPr>
          <a:lstStyle/>
          <a:p>
            <a:pPr algn="just"/>
            <a:r>
              <a:rPr lang="es-ES" sz="2400" dirty="0">
                <a:ea typeface="Verdana" pitchFamily="34" charset="0"/>
                <a:cs typeface="Verdana" pitchFamily="34" charset="0"/>
              </a:rPr>
              <a:t>Niñas, niños y adolescentes, poseen ciertas capacidades que a nivel evolutivo, les permite irse adaptando a las diferentes necesidades y circunstancias que la vida les impone.  Esto implica innumerables cambios que experimentan, propios de su etapa de desarrollo.  Si se presentan circunstancias adversas (como las emergencias), requieren lidiar con algo que no forma parte de  su desarrollo y que provoca efectos en su bienestar. </a:t>
            </a:r>
            <a:endParaRPr lang="es-MX" sz="2400" dirty="0">
              <a:ea typeface="Verdana" pitchFamily="34" charset="0"/>
              <a:cs typeface="Verdana" pitchFamily="34" charset="0"/>
            </a:endParaRPr>
          </a:p>
        </p:txBody>
      </p:sp>
    </p:spTree>
    <p:extLst>
      <p:ext uri="{BB962C8B-B14F-4D97-AF65-F5344CB8AC3E}">
        <p14:creationId xmlns:p14="http://schemas.microsoft.com/office/powerpoint/2010/main" val="2088658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B8F730C-36EC-4377-9F8A-12D1F7501211}"/>
              </a:ext>
            </a:extLst>
          </p:cNvPr>
          <p:cNvPicPr>
            <a:picLocks noChangeAspect="1"/>
          </p:cNvPicPr>
          <p:nvPr/>
        </p:nvPicPr>
        <p:blipFill>
          <a:blip r:embed="rId2"/>
          <a:stretch>
            <a:fillRect/>
          </a:stretch>
        </p:blipFill>
        <p:spPr>
          <a:xfrm>
            <a:off x="0" y="1"/>
            <a:ext cx="5958800" cy="3852672"/>
          </a:xfrm>
          <a:prstGeom prst="rect">
            <a:avLst/>
          </a:prstGeom>
        </p:spPr>
      </p:pic>
      <p:sp>
        <p:nvSpPr>
          <p:cNvPr id="4" name="Rectángulo 3">
            <a:extLst>
              <a:ext uri="{FF2B5EF4-FFF2-40B4-BE49-F238E27FC236}">
                <a16:creationId xmlns:a16="http://schemas.microsoft.com/office/drawing/2014/main" id="{024EE5A7-C61B-454A-BA51-356DA0B5F8BA}"/>
              </a:ext>
            </a:extLst>
          </p:cNvPr>
          <p:cNvSpPr/>
          <p:nvPr/>
        </p:nvSpPr>
        <p:spPr>
          <a:xfrm>
            <a:off x="5124861" y="-589987"/>
            <a:ext cx="11028218" cy="1173847"/>
          </a:xfrm>
          <a:prstGeom prst="rect">
            <a:avLst/>
          </a:prstGeom>
        </p:spPr>
        <p:txBody>
          <a:bodyPr wrap="square">
            <a:spAutoFit/>
          </a:bodyPr>
          <a:lstStyle/>
          <a:p>
            <a:pPr>
              <a:lnSpc>
                <a:spcPts val="500"/>
              </a:lnSpc>
              <a:spcBef>
                <a:spcPts val="25"/>
              </a:spcBef>
              <a:spcAft>
                <a:spcPts val="0"/>
              </a:spcAft>
            </a:pPr>
            <a:r>
              <a:rPr lang="en-US" dirty="0">
                <a:effectLst/>
                <a:ea typeface="Times New Roman" panose="02020603050405020304" pitchFamily="18" charset="0"/>
              </a:rPr>
              <a:t> </a:t>
            </a:r>
            <a:endParaRPr lang="es-MX" dirty="0">
              <a:ea typeface="Times New Roman" panose="02020603050405020304" pitchFamily="18" charset="0"/>
            </a:endParaRPr>
          </a:p>
          <a:p>
            <a:pPr>
              <a:lnSpc>
                <a:spcPts val="500"/>
              </a:lnSpc>
              <a:spcBef>
                <a:spcPts val="25"/>
              </a:spcBef>
              <a:spcAft>
                <a:spcPts val="0"/>
              </a:spcAft>
            </a:pPr>
            <a:r>
              <a:rPr lang="en-US" dirty="0">
                <a:effectLst/>
                <a:ea typeface="Times New Roman" panose="02020603050405020304" pitchFamily="18" charset="0"/>
              </a:rPr>
              <a:t> </a:t>
            </a:r>
            <a:endParaRPr lang="es-MX" dirty="0">
              <a:ea typeface="Times New Roman" panose="02020603050405020304" pitchFamily="18" charset="0"/>
            </a:endParaRPr>
          </a:p>
          <a:p>
            <a:pPr marL="300990" marR="278130" algn="just">
              <a:lnSpc>
                <a:spcPct val="121000"/>
              </a:lnSpc>
              <a:spcAft>
                <a:spcPts val="0"/>
              </a:spcAft>
            </a:pPr>
            <a:endParaRPr lang="es-MX" dirty="0">
              <a:ea typeface="Times New Roman" panose="02020603050405020304" pitchFamily="18" charset="0"/>
            </a:endParaRPr>
          </a:p>
          <a:p>
            <a:pPr>
              <a:lnSpc>
                <a:spcPts val="500"/>
              </a:lnSpc>
              <a:spcBef>
                <a:spcPts val="25"/>
              </a:spcBef>
              <a:spcAft>
                <a:spcPts val="0"/>
              </a:spcAft>
            </a:pPr>
            <a:r>
              <a:rPr lang="en-US" dirty="0">
                <a:effectLst/>
                <a:ea typeface="Times New Roman" panose="02020603050405020304" pitchFamily="18" charset="0"/>
              </a:rPr>
              <a:t> </a:t>
            </a:r>
            <a:endParaRPr lang="es-MX" dirty="0">
              <a:ea typeface="Times New Roman" panose="02020603050405020304" pitchFamily="18" charset="0"/>
            </a:endParaRPr>
          </a:p>
          <a:p>
            <a:br>
              <a:rPr lang="en-US" dirty="0">
                <a:ea typeface="Times New Roman" panose="02020603050405020304" pitchFamily="18" charset="0"/>
              </a:rPr>
            </a:br>
            <a:endParaRPr lang="es-MX" dirty="0"/>
          </a:p>
        </p:txBody>
      </p:sp>
      <p:sp>
        <p:nvSpPr>
          <p:cNvPr id="2" name="CuadroTexto 1">
            <a:extLst>
              <a:ext uri="{FF2B5EF4-FFF2-40B4-BE49-F238E27FC236}">
                <a16:creationId xmlns:a16="http://schemas.microsoft.com/office/drawing/2014/main" id="{02D6131A-A6EF-4988-8DB9-ABF5F657A583}"/>
              </a:ext>
            </a:extLst>
          </p:cNvPr>
          <p:cNvSpPr txBox="1"/>
          <p:nvPr/>
        </p:nvSpPr>
        <p:spPr>
          <a:xfrm>
            <a:off x="3831378" y="128576"/>
            <a:ext cx="8156448" cy="7448193"/>
          </a:xfrm>
          <a:prstGeom prst="rect">
            <a:avLst/>
          </a:prstGeom>
          <a:noFill/>
        </p:spPr>
        <p:txBody>
          <a:bodyPr wrap="square" rtlCol="0">
            <a:spAutoFit/>
          </a:bodyPr>
          <a:lstStyle/>
          <a:p>
            <a:pPr marL="457200" indent="-457200">
              <a:buAutoNum type="arabicPeriod"/>
            </a:pPr>
            <a:r>
              <a:rPr lang="es-MX" sz="2400" dirty="0"/>
              <a:t>Presentación .</a:t>
            </a:r>
          </a:p>
          <a:p>
            <a:pPr marL="457200" indent="-457200">
              <a:buAutoNum type="arabicPeriod"/>
            </a:pPr>
            <a:endParaRPr lang="es-MX" sz="2400" dirty="0"/>
          </a:p>
          <a:p>
            <a:pPr marL="457200" indent="-457200">
              <a:buAutoNum type="arabicPeriod"/>
            </a:pPr>
            <a:r>
              <a:rPr lang="es-MX" sz="2400" dirty="0"/>
              <a:t>Introducción y reflexión.</a:t>
            </a:r>
          </a:p>
          <a:p>
            <a:pPr marL="457200" indent="-457200">
              <a:buAutoNum type="arabicPeriod"/>
            </a:pPr>
            <a:endParaRPr lang="es-MX" sz="2400" dirty="0"/>
          </a:p>
          <a:p>
            <a:pPr marL="457200" indent="-457200">
              <a:buAutoNum type="arabicPeriod"/>
            </a:pPr>
            <a:r>
              <a:rPr lang="es-MX" sz="2400" dirty="0"/>
              <a:t>¿Cómo hacer uso de la Guía?</a:t>
            </a:r>
          </a:p>
          <a:p>
            <a:endParaRPr lang="es-MX" sz="2400" dirty="0"/>
          </a:p>
          <a:p>
            <a:r>
              <a:rPr lang="es-MX" sz="2400" dirty="0"/>
              <a:t>4.    Video:  Protegiéndote del COVID-19.</a:t>
            </a:r>
          </a:p>
          <a:p>
            <a:pPr marL="457200" indent="-457200">
              <a:buAutoNum type="arabicPeriod"/>
            </a:pPr>
            <a:endParaRPr lang="es-MX" sz="2400" dirty="0"/>
          </a:p>
          <a:p>
            <a:r>
              <a:rPr lang="es-MX" sz="2400" dirty="0"/>
              <a:t>5.    Dinámica de reflexión.</a:t>
            </a:r>
          </a:p>
          <a:p>
            <a:pPr marL="457200" indent="-457200">
              <a:buAutoNum type="arabicPeriod" startAt="2"/>
            </a:pPr>
            <a:endParaRPr lang="es-MX" sz="1400" dirty="0"/>
          </a:p>
          <a:p>
            <a:r>
              <a:rPr lang="es-MX" sz="2400" dirty="0"/>
              <a:t>6.    Datos importantes: Sensibilización.</a:t>
            </a:r>
          </a:p>
          <a:p>
            <a:endParaRPr lang="es-MX" sz="2400" dirty="0"/>
          </a:p>
          <a:p>
            <a:pPr marL="620713" indent="92075" algn="just">
              <a:buFont typeface="Arial" panose="020B0604020202020204" pitchFamily="34" charset="0"/>
              <a:buChar char="•"/>
            </a:pPr>
            <a:r>
              <a:rPr lang="es-MX" sz="2400" dirty="0"/>
              <a:t>	Problemas más comunes en situaciones de emergencia.</a:t>
            </a:r>
          </a:p>
          <a:p>
            <a:pPr marL="620713" indent="92075" algn="just">
              <a:buFont typeface="Arial" panose="020B0604020202020204" pitchFamily="34" charset="0"/>
              <a:buChar char="•"/>
            </a:pPr>
            <a:r>
              <a:rPr lang="es-MX" sz="2400" dirty="0"/>
              <a:t>	Protección de derechos de NNA en situaciones de    	emergencia.</a:t>
            </a:r>
          </a:p>
          <a:p>
            <a:pPr marL="620713" indent="92075" algn="just">
              <a:buFont typeface="Arial" panose="020B0604020202020204" pitchFamily="34" charset="0"/>
              <a:buChar char="•"/>
            </a:pPr>
            <a:r>
              <a:rPr lang="es-MX" sz="2400" dirty="0"/>
              <a:t>	Aspectos a considerar en cuanto a los efectos de la 	emergencia sanitaria.</a:t>
            </a:r>
          </a:p>
          <a:p>
            <a:pPr marL="620713" indent="92075" algn="just">
              <a:buFont typeface="Arial" panose="020B0604020202020204" pitchFamily="34" charset="0"/>
              <a:buChar char="•"/>
            </a:pPr>
            <a:r>
              <a:rPr lang="es-MX" sz="2400" dirty="0"/>
              <a:t>	Fases de contingencia epidemiológica.</a:t>
            </a:r>
          </a:p>
          <a:p>
            <a:pPr marL="620713"/>
            <a:endParaRPr lang="es-MX" sz="2400" dirty="0"/>
          </a:p>
          <a:p>
            <a:pPr marL="457200" indent="-457200">
              <a:buAutoNum type="arabicPeriod" startAt="4"/>
            </a:pPr>
            <a:endParaRPr lang="es-MX" sz="3200" dirty="0"/>
          </a:p>
        </p:txBody>
      </p:sp>
      <p:sp>
        <p:nvSpPr>
          <p:cNvPr id="3" name="Rectángulo 2">
            <a:extLst>
              <a:ext uri="{FF2B5EF4-FFF2-40B4-BE49-F238E27FC236}">
                <a16:creationId xmlns:a16="http://schemas.microsoft.com/office/drawing/2014/main" id="{4EC3BAEF-3161-4EA9-BEDA-F4729D83C03E}"/>
              </a:ext>
            </a:extLst>
          </p:cNvPr>
          <p:cNvSpPr/>
          <p:nvPr/>
        </p:nvSpPr>
        <p:spPr>
          <a:xfrm>
            <a:off x="0" y="6557964"/>
            <a:ext cx="12192000" cy="285750"/>
          </a:xfrm>
          <a:prstGeom prst="rect">
            <a:avLst/>
          </a:prstGeom>
          <a:solidFill>
            <a:srgbClr val="4DBB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a:extLst>
              <a:ext uri="{FF2B5EF4-FFF2-40B4-BE49-F238E27FC236}">
                <a16:creationId xmlns:a16="http://schemas.microsoft.com/office/drawing/2014/main" id="{9DEDCA6D-F50C-4AD8-9248-3764792CA30B}"/>
              </a:ext>
            </a:extLst>
          </p:cNvPr>
          <p:cNvSpPr txBox="1"/>
          <p:nvPr/>
        </p:nvSpPr>
        <p:spPr>
          <a:xfrm>
            <a:off x="0" y="583860"/>
            <a:ext cx="3375861" cy="1354217"/>
          </a:xfrm>
          <a:prstGeom prst="rect">
            <a:avLst/>
          </a:prstGeom>
          <a:noFill/>
        </p:spPr>
        <p:txBody>
          <a:bodyPr wrap="none" rtlCol="0">
            <a:spAutoFit/>
          </a:bodyPr>
          <a:lstStyle/>
          <a:p>
            <a:r>
              <a:rPr lang="es-ES" sz="3200" dirty="0">
                <a:ln w="0"/>
                <a:solidFill>
                  <a:schemeClr val="bg1"/>
                </a:solidFill>
                <a:effectLst>
                  <a:outerShdw blurRad="38100" dist="25400" dir="5400000" algn="ctr" rotWithShape="0">
                    <a:srgbClr val="6E747A">
                      <a:alpha val="43000"/>
                    </a:srgbClr>
                  </a:outerShdw>
                </a:effectLst>
              </a:rPr>
              <a:t>CONTENIDO DE LA </a:t>
            </a:r>
          </a:p>
          <a:p>
            <a:r>
              <a:rPr lang="es-ES" sz="3200" dirty="0">
                <a:ln w="0"/>
                <a:solidFill>
                  <a:schemeClr val="bg1"/>
                </a:solidFill>
                <a:effectLst>
                  <a:outerShdw blurRad="38100" dist="25400" dir="5400000" algn="ctr" rotWithShape="0">
                    <a:srgbClr val="6E747A">
                      <a:alpha val="43000"/>
                    </a:srgbClr>
                  </a:outerShdw>
                </a:effectLst>
              </a:rPr>
              <a:t>PRESENTACIÓN</a:t>
            </a:r>
          </a:p>
          <a:p>
            <a:endParaRPr lang="es-MX" dirty="0"/>
          </a:p>
        </p:txBody>
      </p:sp>
    </p:spTree>
    <p:extLst>
      <p:ext uri="{BB962C8B-B14F-4D97-AF65-F5344CB8AC3E}">
        <p14:creationId xmlns:p14="http://schemas.microsoft.com/office/powerpoint/2010/main" val="2962827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1717F4B-8363-47CC-BE2C-DC4EB6A78A22}"/>
              </a:ext>
            </a:extLst>
          </p:cNvPr>
          <p:cNvPicPr>
            <a:picLocks noChangeAspect="1"/>
          </p:cNvPicPr>
          <p:nvPr/>
        </p:nvPicPr>
        <p:blipFill>
          <a:blip r:embed="rId2"/>
          <a:stretch>
            <a:fillRect/>
          </a:stretch>
        </p:blipFill>
        <p:spPr>
          <a:xfrm rot="16200000">
            <a:off x="8451119" y="546744"/>
            <a:ext cx="4287625" cy="3194137"/>
          </a:xfrm>
          <a:prstGeom prst="rect">
            <a:avLst/>
          </a:prstGeom>
        </p:spPr>
      </p:pic>
      <p:sp>
        <p:nvSpPr>
          <p:cNvPr id="2" name="Rectángulo 1">
            <a:extLst>
              <a:ext uri="{FF2B5EF4-FFF2-40B4-BE49-F238E27FC236}">
                <a16:creationId xmlns:a16="http://schemas.microsoft.com/office/drawing/2014/main" id="{2A6EEC76-21F9-4AEB-9010-099C987D79D7}"/>
              </a:ext>
            </a:extLst>
          </p:cNvPr>
          <p:cNvSpPr/>
          <p:nvPr/>
        </p:nvSpPr>
        <p:spPr>
          <a:xfrm>
            <a:off x="467638" y="3811781"/>
            <a:ext cx="10881069" cy="2585323"/>
          </a:xfrm>
          <a:prstGeom prst="rect">
            <a:avLst/>
          </a:prstGeom>
        </p:spPr>
        <p:txBody>
          <a:bodyPr wrap="square">
            <a:spAutoFit/>
          </a:bodyPr>
          <a:lstStyle/>
          <a:p>
            <a:pPr algn="just"/>
            <a:r>
              <a:rPr lang="es-MX" dirty="0"/>
              <a:t>La Guía contiene una </a:t>
            </a:r>
            <a:r>
              <a:rPr lang="es-MX" b="1" dirty="0">
                <a:solidFill>
                  <a:srgbClr val="FF0000"/>
                </a:solidFill>
              </a:rPr>
              <a:t>propuesta</a:t>
            </a:r>
            <a:r>
              <a:rPr lang="es-MX" dirty="0"/>
              <a:t> </a:t>
            </a:r>
            <a:r>
              <a:rPr lang="es-MX" b="1" dirty="0">
                <a:solidFill>
                  <a:srgbClr val="FF0000"/>
                </a:solidFill>
              </a:rPr>
              <a:t>de intervención frente a la pandemia, presentando diferentes secciones con información, dinámicas y actividades destinadas a favorecer la recuperación socioemocional de las y los docentes, estudiantes y sus padres.</a:t>
            </a:r>
          </a:p>
          <a:p>
            <a:pPr algn="just"/>
            <a:endParaRPr lang="es-MX" dirty="0"/>
          </a:p>
          <a:p>
            <a:pPr algn="just"/>
            <a:r>
              <a:rPr lang="es-MX" dirty="0"/>
              <a:t>Las sesiones y dinámicas que se presentan deben servir de </a:t>
            </a:r>
            <a:r>
              <a:rPr lang="es-MX" b="1" dirty="0">
                <a:solidFill>
                  <a:srgbClr val="FF0000"/>
                </a:solidFill>
              </a:rPr>
              <a:t>APOYO</a:t>
            </a:r>
            <a:r>
              <a:rPr lang="es-MX" dirty="0"/>
              <a:t> para que cada docente, utilizando su creatividad y conocimiento de las características singulares del estudiantado a su cargo, desarrolle las acciones pedagógicas pertinentes. </a:t>
            </a:r>
          </a:p>
          <a:p>
            <a:pPr algn="just"/>
            <a:endParaRPr lang="es-MX" dirty="0"/>
          </a:p>
          <a:p>
            <a:endParaRPr lang="es-MX" dirty="0"/>
          </a:p>
        </p:txBody>
      </p:sp>
      <p:sp>
        <p:nvSpPr>
          <p:cNvPr id="11" name="CuadroTexto 10">
            <a:extLst>
              <a:ext uri="{FF2B5EF4-FFF2-40B4-BE49-F238E27FC236}">
                <a16:creationId xmlns:a16="http://schemas.microsoft.com/office/drawing/2014/main" id="{ACE4834B-0B71-491F-A9CB-8199209F1AE9}"/>
              </a:ext>
            </a:extLst>
          </p:cNvPr>
          <p:cNvSpPr txBox="1"/>
          <p:nvPr/>
        </p:nvSpPr>
        <p:spPr>
          <a:xfrm>
            <a:off x="9356941" y="1474245"/>
            <a:ext cx="2732799" cy="861774"/>
          </a:xfrm>
          <a:prstGeom prst="rect">
            <a:avLst/>
          </a:prstGeom>
          <a:noFill/>
        </p:spPr>
        <p:txBody>
          <a:bodyPr wrap="none" rtlCol="0">
            <a:spAutoFit/>
          </a:bodyPr>
          <a:lstStyle/>
          <a:p>
            <a:r>
              <a:rPr lang="es-ES" sz="3200" dirty="0">
                <a:ln w="0"/>
                <a:solidFill>
                  <a:schemeClr val="bg1"/>
                </a:solidFill>
                <a:effectLst>
                  <a:outerShdw blurRad="38100" dist="25400" dir="5400000" algn="ctr" rotWithShape="0">
                    <a:srgbClr val="6E747A">
                      <a:alpha val="43000"/>
                    </a:srgbClr>
                  </a:outerShdw>
                </a:effectLst>
              </a:rPr>
              <a:t>PRESENTACIÓN</a:t>
            </a:r>
          </a:p>
          <a:p>
            <a:endParaRPr lang="es-MX" dirty="0"/>
          </a:p>
        </p:txBody>
      </p:sp>
      <p:sp>
        <p:nvSpPr>
          <p:cNvPr id="12" name="Rectángulo 11">
            <a:extLst>
              <a:ext uri="{FF2B5EF4-FFF2-40B4-BE49-F238E27FC236}">
                <a16:creationId xmlns:a16="http://schemas.microsoft.com/office/drawing/2014/main" id="{583443E1-B740-4CA1-81BC-96048FE7966B}"/>
              </a:ext>
            </a:extLst>
          </p:cNvPr>
          <p:cNvSpPr/>
          <p:nvPr/>
        </p:nvSpPr>
        <p:spPr>
          <a:xfrm>
            <a:off x="467637" y="890228"/>
            <a:ext cx="8299555" cy="1754326"/>
          </a:xfrm>
          <a:prstGeom prst="rect">
            <a:avLst/>
          </a:prstGeom>
        </p:spPr>
        <p:txBody>
          <a:bodyPr wrap="square">
            <a:spAutoFit/>
          </a:bodyPr>
          <a:lstStyle/>
          <a:p>
            <a:pPr algn="just"/>
            <a:r>
              <a:rPr lang="es-MX" dirty="0"/>
              <a:t>La Dirección de Educación Secundaria, frente al contexto de la pandemia COVID-19, se propuso garantizar la reinserción de estudiantes y docentes, de ambos géneros, a las instituciones educativas dentro de un Plan General de Emergencia Educativa, promoviendo la prestación de apoyo a la recuperación socioemocional de la comunidad mediante el trabajo con las y los docentes, estudiantes, y las madres y los padres de familia.</a:t>
            </a:r>
          </a:p>
        </p:txBody>
      </p:sp>
      <p:sp>
        <p:nvSpPr>
          <p:cNvPr id="13" name="Rectángulo 12">
            <a:extLst>
              <a:ext uri="{FF2B5EF4-FFF2-40B4-BE49-F238E27FC236}">
                <a16:creationId xmlns:a16="http://schemas.microsoft.com/office/drawing/2014/main" id="{94C360DD-4798-457D-8EC9-2F66D29047F6}"/>
              </a:ext>
            </a:extLst>
          </p:cNvPr>
          <p:cNvSpPr/>
          <p:nvPr/>
        </p:nvSpPr>
        <p:spPr>
          <a:xfrm>
            <a:off x="467636" y="2828835"/>
            <a:ext cx="8889305" cy="923330"/>
          </a:xfrm>
          <a:prstGeom prst="rect">
            <a:avLst/>
          </a:prstGeom>
        </p:spPr>
        <p:txBody>
          <a:bodyPr wrap="square">
            <a:spAutoFit/>
          </a:bodyPr>
          <a:lstStyle/>
          <a:p>
            <a:pPr algn="just"/>
            <a:r>
              <a:rPr lang="es-MX" dirty="0"/>
              <a:t>En esta oportunidad, como parte de la implementación, presentamos a la comunidad educativa de nivel Secundaria,  la Guía de recursos pedagógicos para el apoyo socioemocional frente a la situación que estamos viviendo.</a:t>
            </a:r>
          </a:p>
        </p:txBody>
      </p:sp>
    </p:spTree>
    <p:extLst>
      <p:ext uri="{BB962C8B-B14F-4D97-AF65-F5344CB8AC3E}">
        <p14:creationId xmlns:p14="http://schemas.microsoft.com/office/powerpoint/2010/main" val="4152097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9A6AE13-69E8-4598-8AD4-673183578485}"/>
              </a:ext>
            </a:extLst>
          </p:cNvPr>
          <p:cNvSpPr/>
          <p:nvPr/>
        </p:nvSpPr>
        <p:spPr>
          <a:xfrm>
            <a:off x="693106" y="602458"/>
            <a:ext cx="10542741" cy="3139321"/>
          </a:xfrm>
          <a:prstGeom prst="rect">
            <a:avLst/>
          </a:prstGeom>
        </p:spPr>
        <p:txBody>
          <a:bodyPr wrap="square">
            <a:spAutoFit/>
          </a:bodyPr>
          <a:lstStyle/>
          <a:p>
            <a:pPr algn="just"/>
            <a:r>
              <a:rPr lang="es-MX" dirty="0"/>
              <a:t>Este Plan General de Emergencia Educativa se presenta en dos secciones:</a:t>
            </a:r>
          </a:p>
          <a:p>
            <a:pPr algn="just"/>
            <a:endParaRPr lang="es-MX" dirty="0"/>
          </a:p>
          <a:p>
            <a:pPr marL="342900" indent="-342900" algn="just">
              <a:buAutoNum type="arabicParenR"/>
            </a:pPr>
            <a:r>
              <a:rPr lang="es-MX" dirty="0"/>
              <a:t>Guía de recursos pedagógicos para el apoyo en la elaboración de estrategias de atención socioemocional para los CTE,  presentando en su primera parte, el marco conceptual de la intervención que sustenta la propuesta. También se desarrollan algunas recomendaciones basadas en la experiencia, dirigidas a fortalecer el rol de las instituciones educativas en la recuperación socioemocional y facilitar la labor docente para ello. Esta guía está dividido en 6 partes.</a:t>
            </a:r>
          </a:p>
          <a:p>
            <a:pPr algn="just"/>
            <a:endParaRPr lang="es-MX" dirty="0"/>
          </a:p>
          <a:p>
            <a:pPr marL="342900" indent="-342900" algn="just">
              <a:buAutoNum type="arabicParenR" startAt="2"/>
            </a:pPr>
            <a:r>
              <a:rPr lang="es-MX" dirty="0"/>
              <a:t>Manual para la Atención Socioemocional de Adolescentes ante la pandemia,  presentando ejemplos      concretos de las dinámicas educativas que los docentes podemos desarrollar en contexto de la emergencia   sanitaria COVID-19. Este Manual está dividido en 3 partes.</a:t>
            </a:r>
            <a:endParaRPr lang="es-MX" dirty="0">
              <a:latin typeface="Arial" panose="020B0604020202020204" pitchFamily="34" charset="0"/>
            </a:endParaRPr>
          </a:p>
        </p:txBody>
      </p:sp>
    </p:spTree>
    <p:extLst>
      <p:ext uri="{BB962C8B-B14F-4D97-AF65-F5344CB8AC3E}">
        <p14:creationId xmlns:p14="http://schemas.microsoft.com/office/powerpoint/2010/main" val="1523824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940B38D-B143-402B-9E71-DC0DE97BC627}"/>
              </a:ext>
            </a:extLst>
          </p:cNvPr>
          <p:cNvSpPr txBox="1"/>
          <p:nvPr/>
        </p:nvSpPr>
        <p:spPr>
          <a:xfrm>
            <a:off x="250372" y="1152337"/>
            <a:ext cx="11691256" cy="2554545"/>
          </a:xfrm>
          <a:prstGeom prst="rect">
            <a:avLst/>
          </a:prstGeom>
          <a:noFill/>
        </p:spPr>
        <p:txBody>
          <a:bodyPr wrap="square" rtlCol="0">
            <a:spAutoFit/>
          </a:bodyPr>
          <a:lstStyle/>
          <a:p>
            <a:pPr algn="just"/>
            <a:r>
              <a:rPr lang="es-MX" sz="2000" dirty="0"/>
              <a:t>Estamos viviendo una situación sin precedente. La adolescencia puede ser una etapa complicada, y la epidemia sanitaria COVID- 19 la puede hacer todavía más difícil.</a:t>
            </a:r>
          </a:p>
          <a:p>
            <a:pPr algn="just"/>
            <a:endParaRPr lang="es-MX" sz="2000" dirty="0"/>
          </a:p>
          <a:p>
            <a:pPr algn="just"/>
            <a:r>
              <a:rPr lang="es-MX" sz="2000" dirty="0"/>
              <a:t>Los jóvenes se ven obligados a enfrentarse a cambios en su vida debido al brote de enfermedad, y pueden sentirse ansiosos, aislados y decepcionados, los cambios de rutina y el encierro los obligan a adaptarse a formas diferentes de emplear su tiempo y lidiar con diferentes emociones, siendo un desafío relevante.</a:t>
            </a:r>
          </a:p>
          <a:p>
            <a:pPr algn="just"/>
            <a:endParaRPr lang="es-MX" sz="2000" dirty="0"/>
          </a:p>
          <a:p>
            <a:pPr algn="just"/>
            <a:endParaRPr lang="es-MX" sz="2000" dirty="0"/>
          </a:p>
        </p:txBody>
      </p:sp>
      <p:sp>
        <p:nvSpPr>
          <p:cNvPr id="4" name="Rectángulo 3">
            <a:extLst>
              <a:ext uri="{FF2B5EF4-FFF2-40B4-BE49-F238E27FC236}">
                <a16:creationId xmlns:a16="http://schemas.microsoft.com/office/drawing/2014/main" id="{1E6FDFEB-F390-4063-9A57-E80A6B86645E}"/>
              </a:ext>
            </a:extLst>
          </p:cNvPr>
          <p:cNvSpPr/>
          <p:nvPr/>
        </p:nvSpPr>
        <p:spPr>
          <a:xfrm>
            <a:off x="0" y="0"/>
            <a:ext cx="12192000" cy="285750"/>
          </a:xfrm>
          <a:prstGeom prst="rect">
            <a:avLst/>
          </a:prstGeom>
          <a:solidFill>
            <a:srgbClr val="4DBB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a:extLst>
              <a:ext uri="{FF2B5EF4-FFF2-40B4-BE49-F238E27FC236}">
                <a16:creationId xmlns:a16="http://schemas.microsoft.com/office/drawing/2014/main" id="{CB771027-8704-4B6B-8127-6401E1AC4F5A}"/>
              </a:ext>
            </a:extLst>
          </p:cNvPr>
          <p:cNvSpPr/>
          <p:nvPr/>
        </p:nvSpPr>
        <p:spPr>
          <a:xfrm>
            <a:off x="250372" y="3224764"/>
            <a:ext cx="7587342" cy="2862322"/>
          </a:xfrm>
          <a:prstGeom prst="rect">
            <a:avLst/>
          </a:prstGeom>
        </p:spPr>
        <p:txBody>
          <a:bodyPr wrap="square">
            <a:spAutoFit/>
          </a:bodyPr>
          <a:lstStyle/>
          <a:p>
            <a:pPr algn="just"/>
            <a:r>
              <a:rPr lang="es-MX" b="1" dirty="0">
                <a:solidFill>
                  <a:srgbClr val="00B050"/>
                </a:solidFill>
              </a:rPr>
              <a:t>La escuela se enfrenta a un gran desafío cuando regresen los estudiantes, por lo cual será un trabajo colaborativo entre las  Escuelas, las familias y las distintas instituciones y organizaciones que permitirán un regreso seguro de forma progresiva.</a:t>
            </a:r>
          </a:p>
          <a:p>
            <a:pPr algn="just"/>
            <a:endParaRPr lang="es-MX" b="1" dirty="0">
              <a:solidFill>
                <a:srgbClr val="00B050"/>
              </a:solidFill>
            </a:endParaRPr>
          </a:p>
          <a:p>
            <a:pPr algn="just"/>
            <a:r>
              <a:rPr lang="es-MX" dirty="0"/>
              <a:t>Sin embargo, los primeros meses tras confinamiento es probable que las clases no se puedan llenar al 100%, por lo que los docentes tendrán que convertirse en </a:t>
            </a:r>
            <a:r>
              <a:rPr lang="es-MX" i="1" dirty="0"/>
              <a:t>generadores de contenidos digitales</a:t>
            </a:r>
            <a:r>
              <a:rPr lang="es-MX" dirty="0"/>
              <a:t>, y segundo, en </a:t>
            </a:r>
            <a:r>
              <a:rPr lang="es-MX" i="1" dirty="0"/>
              <a:t>gestores de experiencias y dinámicas</a:t>
            </a:r>
            <a:r>
              <a:rPr lang="es-MX" dirty="0"/>
              <a:t> en clase.  </a:t>
            </a:r>
          </a:p>
          <a:p>
            <a:pPr algn="just"/>
            <a:endParaRPr lang="es-MX" dirty="0"/>
          </a:p>
        </p:txBody>
      </p:sp>
      <p:pic>
        <p:nvPicPr>
          <p:cNvPr id="6" name="Imagen 5">
            <a:extLst>
              <a:ext uri="{FF2B5EF4-FFF2-40B4-BE49-F238E27FC236}">
                <a16:creationId xmlns:a16="http://schemas.microsoft.com/office/drawing/2014/main" id="{C4EB331B-1125-4315-9D6C-4B81B4985EE2}"/>
              </a:ext>
            </a:extLst>
          </p:cNvPr>
          <p:cNvPicPr>
            <a:picLocks noChangeAspect="1"/>
          </p:cNvPicPr>
          <p:nvPr/>
        </p:nvPicPr>
        <p:blipFill>
          <a:blip r:embed="rId2"/>
          <a:stretch>
            <a:fillRect/>
          </a:stretch>
        </p:blipFill>
        <p:spPr>
          <a:xfrm>
            <a:off x="7837714" y="3317558"/>
            <a:ext cx="4354286" cy="3546415"/>
          </a:xfrm>
          <a:prstGeom prst="rect">
            <a:avLst/>
          </a:prstGeom>
        </p:spPr>
      </p:pic>
      <p:sp>
        <p:nvSpPr>
          <p:cNvPr id="2" name="CuadroTexto 1">
            <a:extLst>
              <a:ext uri="{FF2B5EF4-FFF2-40B4-BE49-F238E27FC236}">
                <a16:creationId xmlns:a16="http://schemas.microsoft.com/office/drawing/2014/main" id="{67C4EB87-05FA-43AB-9486-84A564E98F02}"/>
              </a:ext>
            </a:extLst>
          </p:cNvPr>
          <p:cNvSpPr txBox="1"/>
          <p:nvPr/>
        </p:nvSpPr>
        <p:spPr>
          <a:xfrm>
            <a:off x="8773528" y="4794885"/>
            <a:ext cx="3280835" cy="1077218"/>
          </a:xfrm>
          <a:prstGeom prst="rect">
            <a:avLst/>
          </a:prstGeom>
          <a:noFill/>
        </p:spPr>
        <p:txBody>
          <a:bodyPr wrap="none" rtlCol="0">
            <a:spAutoFit/>
          </a:bodyPr>
          <a:lstStyle/>
          <a:p>
            <a:pPr algn="ctr"/>
            <a:r>
              <a:rPr lang="es-ES" dirty="0">
                <a:ln w="0"/>
                <a:solidFill>
                  <a:schemeClr val="bg1"/>
                </a:solidFill>
                <a:effectLst>
                  <a:outerShdw blurRad="38100" dist="25400" dir="5400000" algn="ctr" rotWithShape="0">
                    <a:srgbClr val="6E747A">
                      <a:alpha val="43000"/>
                    </a:srgbClr>
                  </a:outerShdw>
                </a:effectLst>
              </a:rPr>
              <a:t> </a:t>
            </a:r>
            <a:r>
              <a:rPr lang="es-ES" sz="3200" dirty="0">
                <a:ln w="0"/>
                <a:solidFill>
                  <a:schemeClr val="tx2">
                    <a:lumMod val="50000"/>
                  </a:schemeClr>
                </a:solidFill>
                <a:effectLst>
                  <a:outerShdw blurRad="38100" dist="25400" dir="5400000" algn="ctr" rotWithShape="0">
                    <a:srgbClr val="6E747A">
                      <a:alpha val="43000"/>
                    </a:srgbClr>
                  </a:outerShdw>
                </a:effectLst>
              </a:rPr>
              <a:t>INTRODUCCIÓN Y </a:t>
            </a:r>
          </a:p>
          <a:p>
            <a:pPr algn="ctr"/>
            <a:r>
              <a:rPr lang="es-ES" sz="3200" dirty="0">
                <a:ln w="0"/>
                <a:solidFill>
                  <a:schemeClr val="tx2">
                    <a:lumMod val="50000"/>
                  </a:schemeClr>
                </a:solidFill>
                <a:effectLst>
                  <a:outerShdw blurRad="38100" dist="25400" dir="5400000" algn="ctr" rotWithShape="0">
                    <a:srgbClr val="6E747A">
                      <a:alpha val="43000"/>
                    </a:srgbClr>
                  </a:outerShdw>
                </a:effectLst>
              </a:rPr>
              <a:t>REFLEXIÓN</a:t>
            </a:r>
            <a:endParaRPr lang="es-MX" sz="3200" dirty="0">
              <a:solidFill>
                <a:schemeClr val="tx2">
                  <a:lumMod val="50000"/>
                </a:schemeClr>
              </a:solidFill>
            </a:endParaRPr>
          </a:p>
        </p:txBody>
      </p:sp>
    </p:spTree>
    <p:extLst>
      <p:ext uri="{BB962C8B-B14F-4D97-AF65-F5344CB8AC3E}">
        <p14:creationId xmlns:p14="http://schemas.microsoft.com/office/powerpoint/2010/main" val="2392061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940B38D-B143-402B-9E71-DC0DE97BC627}"/>
              </a:ext>
            </a:extLst>
          </p:cNvPr>
          <p:cNvSpPr txBox="1"/>
          <p:nvPr/>
        </p:nvSpPr>
        <p:spPr>
          <a:xfrm>
            <a:off x="500743" y="1102578"/>
            <a:ext cx="11190514" cy="2185214"/>
          </a:xfrm>
          <a:prstGeom prst="rect">
            <a:avLst/>
          </a:prstGeom>
          <a:noFill/>
        </p:spPr>
        <p:txBody>
          <a:bodyPr wrap="square" rtlCol="0">
            <a:spAutoFit/>
          </a:bodyPr>
          <a:lstStyle/>
          <a:p>
            <a:endParaRPr lang="es-MX" sz="1600" dirty="0"/>
          </a:p>
          <a:p>
            <a:pPr algn="just"/>
            <a:r>
              <a:rPr lang="es-MX" sz="2000" dirty="0"/>
              <a:t>Tenemos que comprometernos como comunidad escolar para poder planear una estrategia y trabajar con las emociones de nuestros jóvenes. Incorporar las experiencias  e identificar cuál es la realidad socioemocional que los niños están viviendo y sobre todo, ser elementos de factor de cambio a futuro.</a:t>
            </a:r>
          </a:p>
          <a:p>
            <a:endParaRPr lang="es-MX" sz="2000" dirty="0"/>
          </a:p>
          <a:p>
            <a:pPr algn="just"/>
            <a:r>
              <a:rPr lang="es-MX" sz="2000" b="1" dirty="0">
                <a:solidFill>
                  <a:schemeClr val="accent2">
                    <a:lumMod val="75000"/>
                  </a:schemeClr>
                </a:solidFill>
              </a:rPr>
              <a:t>Debemos abordar con la mirada puesta en la resiliencia, todas las experiencias del periodo de confinamiento. Hagamos saber a nuestros adolescentes que NO ESTÁN SOLOS.</a:t>
            </a:r>
          </a:p>
        </p:txBody>
      </p:sp>
      <p:sp>
        <p:nvSpPr>
          <p:cNvPr id="7" name="Rectángulo 6">
            <a:extLst>
              <a:ext uri="{FF2B5EF4-FFF2-40B4-BE49-F238E27FC236}">
                <a16:creationId xmlns:a16="http://schemas.microsoft.com/office/drawing/2014/main" id="{17AA3186-1104-492B-BE2A-08DC8C45118C}"/>
              </a:ext>
            </a:extLst>
          </p:cNvPr>
          <p:cNvSpPr/>
          <p:nvPr/>
        </p:nvSpPr>
        <p:spPr>
          <a:xfrm>
            <a:off x="0" y="6572250"/>
            <a:ext cx="12192000" cy="285750"/>
          </a:xfrm>
          <a:prstGeom prst="rect">
            <a:avLst/>
          </a:prstGeom>
          <a:solidFill>
            <a:srgbClr val="4DBB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a:extLst>
              <a:ext uri="{FF2B5EF4-FFF2-40B4-BE49-F238E27FC236}">
                <a16:creationId xmlns:a16="http://schemas.microsoft.com/office/drawing/2014/main" id="{D717FE1F-01E0-4A1F-B9FE-BA4A687F4FE6}"/>
              </a:ext>
            </a:extLst>
          </p:cNvPr>
          <p:cNvSpPr txBox="1"/>
          <p:nvPr/>
        </p:nvSpPr>
        <p:spPr>
          <a:xfrm>
            <a:off x="8683555" y="4699646"/>
            <a:ext cx="3280835" cy="1077218"/>
          </a:xfrm>
          <a:prstGeom prst="rect">
            <a:avLst/>
          </a:prstGeom>
          <a:noFill/>
        </p:spPr>
        <p:txBody>
          <a:bodyPr wrap="none" rtlCol="0">
            <a:spAutoFit/>
          </a:bodyPr>
          <a:lstStyle/>
          <a:p>
            <a:pPr algn="ctr"/>
            <a:r>
              <a:rPr lang="es-ES" dirty="0">
                <a:ln w="0"/>
                <a:solidFill>
                  <a:schemeClr val="bg1"/>
                </a:solidFill>
                <a:effectLst>
                  <a:outerShdw blurRad="38100" dist="25400" dir="5400000" algn="ctr" rotWithShape="0">
                    <a:srgbClr val="6E747A">
                      <a:alpha val="43000"/>
                    </a:srgbClr>
                  </a:outerShdw>
                </a:effectLst>
              </a:rPr>
              <a:t> </a:t>
            </a:r>
            <a:r>
              <a:rPr lang="es-ES" sz="3200" dirty="0">
                <a:ln w="0"/>
                <a:solidFill>
                  <a:schemeClr val="bg1"/>
                </a:solidFill>
                <a:effectLst>
                  <a:outerShdw blurRad="38100" dist="25400" dir="5400000" algn="ctr" rotWithShape="0">
                    <a:srgbClr val="6E747A">
                      <a:alpha val="43000"/>
                    </a:srgbClr>
                  </a:outerShdw>
                </a:effectLst>
              </a:rPr>
              <a:t>INTRODUCCIÓN Y </a:t>
            </a:r>
          </a:p>
          <a:p>
            <a:pPr algn="ctr"/>
            <a:r>
              <a:rPr lang="es-ES" sz="3200" dirty="0">
                <a:ln w="0"/>
                <a:solidFill>
                  <a:schemeClr val="bg1"/>
                </a:solidFill>
                <a:effectLst>
                  <a:outerShdw blurRad="38100" dist="25400" dir="5400000" algn="ctr" rotWithShape="0">
                    <a:srgbClr val="6E747A">
                      <a:alpha val="43000"/>
                    </a:srgbClr>
                  </a:outerShdw>
                </a:effectLst>
              </a:rPr>
              <a:t>REFLEXIÓN</a:t>
            </a:r>
            <a:endParaRPr lang="es-MX" sz="3200" dirty="0"/>
          </a:p>
        </p:txBody>
      </p:sp>
    </p:spTree>
    <p:extLst>
      <p:ext uri="{BB962C8B-B14F-4D97-AF65-F5344CB8AC3E}">
        <p14:creationId xmlns:p14="http://schemas.microsoft.com/office/powerpoint/2010/main" val="570629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162C590-6C82-4F3B-804A-5B040B1C9838}"/>
              </a:ext>
            </a:extLst>
          </p:cNvPr>
          <p:cNvPicPr>
            <a:picLocks noChangeAspect="1"/>
          </p:cNvPicPr>
          <p:nvPr/>
        </p:nvPicPr>
        <p:blipFill rotWithShape="1">
          <a:blip r:embed="rId2"/>
          <a:srcRect r="36984" b="15687"/>
          <a:stretch/>
        </p:blipFill>
        <p:spPr>
          <a:xfrm rot="10800000">
            <a:off x="7961930" y="3146104"/>
            <a:ext cx="4230067" cy="3711896"/>
          </a:xfrm>
          <a:prstGeom prst="rect">
            <a:avLst/>
          </a:prstGeom>
        </p:spPr>
      </p:pic>
      <p:sp>
        <p:nvSpPr>
          <p:cNvPr id="5" name="CuadroTexto 4">
            <a:extLst>
              <a:ext uri="{FF2B5EF4-FFF2-40B4-BE49-F238E27FC236}">
                <a16:creationId xmlns:a16="http://schemas.microsoft.com/office/drawing/2014/main" id="{4FF905BB-FC81-4BFA-B0E4-31743125B971}"/>
              </a:ext>
            </a:extLst>
          </p:cNvPr>
          <p:cNvSpPr txBox="1"/>
          <p:nvPr/>
        </p:nvSpPr>
        <p:spPr>
          <a:xfrm>
            <a:off x="252126" y="900393"/>
            <a:ext cx="11350171" cy="4708981"/>
          </a:xfrm>
          <a:prstGeom prst="rect">
            <a:avLst/>
          </a:prstGeom>
          <a:noFill/>
        </p:spPr>
        <p:txBody>
          <a:bodyPr wrap="square" rtlCol="0">
            <a:spAutoFit/>
          </a:bodyPr>
          <a:lstStyle/>
          <a:p>
            <a:pPr algn="just"/>
            <a:endParaRPr lang="es-MX" sz="2000" dirty="0"/>
          </a:p>
          <a:p>
            <a:pPr algn="just"/>
            <a:endParaRPr lang="es-MX" sz="2000" dirty="0"/>
          </a:p>
          <a:p>
            <a:pPr algn="just"/>
            <a:r>
              <a:rPr lang="es-MX" sz="2000" dirty="0"/>
              <a:t>	</a:t>
            </a:r>
            <a:r>
              <a:rPr lang="es-MX" sz="2000" b="1" dirty="0">
                <a:solidFill>
                  <a:schemeClr val="accent2">
                    <a:lumMod val="75000"/>
                  </a:schemeClr>
                </a:solidFill>
              </a:rPr>
              <a:t>Parte I. Sensibilización.</a:t>
            </a:r>
          </a:p>
          <a:p>
            <a:pPr algn="just"/>
            <a:endParaRPr lang="es-MX" sz="2000" dirty="0"/>
          </a:p>
          <a:p>
            <a:pPr algn="just"/>
            <a:r>
              <a:rPr lang="es-MX" sz="2000" dirty="0"/>
              <a:t>	</a:t>
            </a:r>
            <a:r>
              <a:rPr lang="es-MX" sz="2000" b="1" dirty="0">
                <a:solidFill>
                  <a:srgbClr val="7030A0"/>
                </a:solidFill>
              </a:rPr>
              <a:t>Parte II. ¿A qué  nos enfrentamos?</a:t>
            </a:r>
          </a:p>
          <a:p>
            <a:pPr algn="just"/>
            <a:endParaRPr lang="es-MX" sz="2000" dirty="0"/>
          </a:p>
          <a:p>
            <a:pPr algn="just"/>
            <a:r>
              <a:rPr lang="es-MX" sz="2000" b="1" dirty="0">
                <a:solidFill>
                  <a:srgbClr val="FF0000"/>
                </a:solidFill>
              </a:rPr>
              <a:t>                Parte III. </a:t>
            </a:r>
            <a:r>
              <a:rPr lang="es-ES" sz="2000" b="1" dirty="0">
                <a:ln w="0"/>
                <a:solidFill>
                  <a:srgbClr val="FF0000"/>
                </a:solidFill>
                <a:effectLst>
                  <a:outerShdw blurRad="38100" dist="25400" dir="5400000" algn="ctr" rotWithShape="0">
                    <a:srgbClr val="6E747A">
                      <a:alpha val="43000"/>
                    </a:srgbClr>
                  </a:outerShdw>
                </a:effectLst>
              </a:rPr>
              <a:t>Reacciones que pueden presentar los adolescentes  ante la pandemia COVID-19.</a:t>
            </a:r>
          </a:p>
          <a:p>
            <a:pPr algn="just"/>
            <a:endParaRPr lang="es-ES" sz="2000" dirty="0">
              <a:ln w="0"/>
              <a:effectLst>
                <a:outerShdw blurRad="38100" dist="25400" dir="5400000" algn="ctr" rotWithShape="0">
                  <a:srgbClr val="6E747A">
                    <a:alpha val="43000"/>
                  </a:srgbClr>
                </a:outerShdw>
              </a:effectLst>
            </a:endParaRPr>
          </a:p>
          <a:p>
            <a:pPr algn="just"/>
            <a:r>
              <a:rPr lang="es-ES" sz="2000" dirty="0">
                <a:ln w="0"/>
                <a:effectLst>
                  <a:outerShdw blurRad="38100" dist="25400" dir="5400000" algn="ctr" rotWithShape="0">
                    <a:srgbClr val="6E747A">
                      <a:alpha val="43000"/>
                    </a:srgbClr>
                  </a:outerShdw>
                </a:effectLst>
              </a:rPr>
              <a:t>	</a:t>
            </a:r>
            <a:r>
              <a:rPr lang="es-ES" sz="2000" b="1" dirty="0">
                <a:ln w="0"/>
                <a:solidFill>
                  <a:srgbClr val="59DBF5"/>
                </a:solidFill>
                <a:effectLst>
                  <a:outerShdw blurRad="38100" dist="25400" dir="5400000" algn="ctr" rotWithShape="0">
                    <a:srgbClr val="6E747A">
                      <a:alpha val="43000"/>
                    </a:srgbClr>
                  </a:outerShdw>
                </a:effectLst>
              </a:rPr>
              <a:t>Parte IV. Ansiedad Social.</a:t>
            </a:r>
          </a:p>
          <a:p>
            <a:pPr algn="just"/>
            <a:endParaRPr lang="es-ES" sz="2000" dirty="0">
              <a:ln w="0"/>
              <a:effectLst>
                <a:outerShdw blurRad="38100" dist="25400" dir="5400000" algn="ctr" rotWithShape="0">
                  <a:srgbClr val="6E747A">
                    <a:alpha val="43000"/>
                  </a:srgbClr>
                </a:outerShdw>
              </a:effectLst>
            </a:endParaRPr>
          </a:p>
          <a:p>
            <a:pPr algn="just"/>
            <a:r>
              <a:rPr lang="es-ES" sz="2000" dirty="0">
                <a:ln w="0"/>
                <a:effectLst>
                  <a:outerShdw blurRad="38100" dist="25400" dir="5400000" algn="ctr" rotWithShape="0">
                    <a:srgbClr val="6E747A">
                      <a:alpha val="43000"/>
                    </a:srgbClr>
                  </a:outerShdw>
                </a:effectLst>
              </a:rPr>
              <a:t>	</a:t>
            </a:r>
            <a:r>
              <a:rPr lang="es-ES" sz="2000" b="1" dirty="0">
                <a:ln w="0"/>
                <a:solidFill>
                  <a:schemeClr val="accent5">
                    <a:lumMod val="75000"/>
                  </a:schemeClr>
                </a:solidFill>
                <a:effectLst>
                  <a:outerShdw blurRad="38100" dist="25400" dir="5400000" algn="ctr" rotWithShape="0">
                    <a:srgbClr val="6E747A">
                      <a:alpha val="43000"/>
                    </a:srgbClr>
                  </a:outerShdw>
                </a:effectLst>
              </a:rPr>
              <a:t>Parte  V. Recursos de ayuda a las y los docentes.</a:t>
            </a:r>
          </a:p>
          <a:p>
            <a:pPr algn="just"/>
            <a:endParaRPr lang="es-ES" sz="2000" dirty="0">
              <a:ln w="0"/>
              <a:effectLst>
                <a:outerShdw blurRad="38100" dist="25400" dir="5400000" algn="ctr" rotWithShape="0">
                  <a:srgbClr val="6E747A">
                    <a:alpha val="43000"/>
                  </a:srgbClr>
                </a:outerShdw>
              </a:effectLst>
            </a:endParaRPr>
          </a:p>
          <a:p>
            <a:pPr algn="just"/>
            <a:r>
              <a:rPr lang="es-ES" sz="2000" dirty="0">
                <a:ln w="0"/>
                <a:effectLst>
                  <a:outerShdw blurRad="38100" dist="25400" dir="5400000" algn="ctr" rotWithShape="0">
                    <a:srgbClr val="6E747A">
                      <a:alpha val="43000"/>
                    </a:srgbClr>
                  </a:outerShdw>
                </a:effectLst>
              </a:rPr>
              <a:t>	</a:t>
            </a:r>
            <a:r>
              <a:rPr lang="es-ES" sz="2000" b="1" dirty="0">
                <a:ln w="0"/>
                <a:solidFill>
                  <a:srgbClr val="C00000"/>
                </a:solidFill>
                <a:effectLst>
                  <a:outerShdw blurRad="38100" dist="25400" dir="5400000" algn="ctr" rotWithShape="0">
                    <a:srgbClr val="6E747A">
                      <a:alpha val="43000"/>
                    </a:srgbClr>
                  </a:outerShdw>
                </a:effectLst>
              </a:rPr>
              <a:t>Parte VI. Entonces, ¿cómo regresamos a clases?</a:t>
            </a:r>
          </a:p>
          <a:p>
            <a:pPr algn="just"/>
            <a:endParaRPr lang="es-ES" sz="2000" b="1" dirty="0">
              <a:ln w="0"/>
              <a:solidFill>
                <a:srgbClr val="C00000"/>
              </a:solidFill>
              <a:effectLst>
                <a:outerShdw blurRad="38100" dist="25400" dir="5400000" algn="ctr" rotWithShape="0">
                  <a:srgbClr val="6E747A">
                    <a:alpha val="43000"/>
                  </a:srgbClr>
                </a:outerShdw>
              </a:effectLst>
            </a:endParaRPr>
          </a:p>
          <a:p>
            <a:pPr algn="just"/>
            <a:endParaRPr lang="es-MX" sz="2000" dirty="0"/>
          </a:p>
        </p:txBody>
      </p:sp>
      <p:sp>
        <p:nvSpPr>
          <p:cNvPr id="6" name="CuadroTexto 5">
            <a:extLst>
              <a:ext uri="{FF2B5EF4-FFF2-40B4-BE49-F238E27FC236}">
                <a16:creationId xmlns:a16="http://schemas.microsoft.com/office/drawing/2014/main" id="{29B6CCA2-CA92-4E02-B56A-E35E1AF4FDA3}"/>
              </a:ext>
            </a:extLst>
          </p:cNvPr>
          <p:cNvSpPr txBox="1"/>
          <p:nvPr/>
        </p:nvSpPr>
        <p:spPr>
          <a:xfrm>
            <a:off x="8562974" y="4720029"/>
            <a:ext cx="3507528" cy="1077218"/>
          </a:xfrm>
          <a:prstGeom prst="rect">
            <a:avLst/>
          </a:prstGeom>
          <a:noFill/>
        </p:spPr>
        <p:txBody>
          <a:bodyPr wrap="square" rtlCol="0">
            <a:spAutoFit/>
          </a:bodyPr>
          <a:lstStyle/>
          <a:p>
            <a:pPr algn="ctr"/>
            <a:r>
              <a:rPr lang="es-ES" sz="3200" dirty="0">
                <a:ln w="0"/>
                <a:solidFill>
                  <a:schemeClr val="bg1"/>
                </a:solidFill>
                <a:effectLst>
                  <a:outerShdw blurRad="38100" dist="25400" dir="5400000" algn="ctr" rotWithShape="0">
                    <a:srgbClr val="6E747A">
                      <a:alpha val="43000"/>
                    </a:srgbClr>
                  </a:outerShdw>
                </a:effectLst>
              </a:rPr>
              <a:t>¿Cómo hacer uso de la Guía?</a:t>
            </a:r>
            <a:endParaRPr lang="es-MX" sz="3200" dirty="0"/>
          </a:p>
        </p:txBody>
      </p:sp>
      <p:sp>
        <p:nvSpPr>
          <p:cNvPr id="7" name="Rectángulo 6">
            <a:extLst>
              <a:ext uri="{FF2B5EF4-FFF2-40B4-BE49-F238E27FC236}">
                <a16:creationId xmlns:a16="http://schemas.microsoft.com/office/drawing/2014/main" id="{5799EBDF-4766-4A6F-B268-132918A3835A}"/>
              </a:ext>
            </a:extLst>
          </p:cNvPr>
          <p:cNvSpPr/>
          <p:nvPr/>
        </p:nvSpPr>
        <p:spPr>
          <a:xfrm>
            <a:off x="794143" y="491531"/>
            <a:ext cx="10677525" cy="646331"/>
          </a:xfrm>
          <a:prstGeom prst="rect">
            <a:avLst/>
          </a:prstGeom>
        </p:spPr>
        <p:txBody>
          <a:bodyPr wrap="square">
            <a:spAutoFit/>
          </a:bodyPr>
          <a:lstStyle/>
          <a:p>
            <a:pPr algn="just"/>
            <a:r>
              <a:rPr lang="es-MX" b="1" dirty="0"/>
              <a:t>La presente guía de recursos de apoyo para la elaboración de las estrategias de atención socioemocionales de los CTE presenta 6 secciones para intervenir con los docentes, las cuales son las siguientes:</a:t>
            </a:r>
          </a:p>
        </p:txBody>
      </p:sp>
    </p:spTree>
    <p:extLst>
      <p:ext uri="{BB962C8B-B14F-4D97-AF65-F5344CB8AC3E}">
        <p14:creationId xmlns:p14="http://schemas.microsoft.com/office/powerpoint/2010/main" val="2056594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649F880-D370-4449-8353-AAAA54F2E30C}"/>
              </a:ext>
            </a:extLst>
          </p:cNvPr>
          <p:cNvSpPr/>
          <p:nvPr/>
        </p:nvSpPr>
        <p:spPr>
          <a:xfrm>
            <a:off x="1446810" y="0"/>
            <a:ext cx="10348949" cy="769441"/>
          </a:xfrm>
          <a:prstGeom prst="rect">
            <a:avLst/>
          </a:prstGeom>
        </p:spPr>
        <p:txBody>
          <a:bodyPr wrap="square">
            <a:spAutoFit/>
          </a:bodyPr>
          <a:lstStyle/>
          <a:p>
            <a:pPr lvl="0" algn="ctr">
              <a:spcBef>
                <a:spcPct val="0"/>
              </a:spcBef>
              <a:defRPr/>
            </a:pPr>
            <a:r>
              <a:rPr lang="es-MX" sz="4400" dirty="0">
                <a:solidFill>
                  <a:schemeClr val="tx2"/>
                </a:solidFill>
                <a:latin typeface="Kristen ITC" panose="03050502040202030202" pitchFamily="66" charset="0"/>
              </a:rPr>
              <a:t>Video: </a:t>
            </a:r>
            <a:r>
              <a:rPr lang="es-MX" sz="2800" dirty="0">
                <a:solidFill>
                  <a:schemeClr val="tx2"/>
                </a:solidFill>
                <a:latin typeface="Kristen ITC" panose="03050502040202030202" pitchFamily="66" charset="0"/>
              </a:rPr>
              <a:t>Protegiéndote del COVID 19 </a:t>
            </a:r>
          </a:p>
        </p:txBody>
      </p:sp>
      <p:pic>
        <p:nvPicPr>
          <p:cNvPr id="4" name="PROTEC~1">
            <a:hlinkClick r:id="" action="ppaction://media"/>
            <a:extLst>
              <a:ext uri="{FF2B5EF4-FFF2-40B4-BE49-F238E27FC236}">
                <a16:creationId xmlns:a16="http://schemas.microsoft.com/office/drawing/2014/main" id="{2AE66702-EE49-41EE-B9F3-3B75A3B764A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0560" y="699754"/>
            <a:ext cx="10981509" cy="6177099"/>
          </a:xfrm>
          <a:prstGeom prst="rect">
            <a:avLst/>
          </a:prstGeom>
        </p:spPr>
      </p:pic>
    </p:spTree>
    <p:extLst>
      <p:ext uri="{BB962C8B-B14F-4D97-AF65-F5344CB8AC3E}">
        <p14:creationId xmlns:p14="http://schemas.microsoft.com/office/powerpoint/2010/main" val="197396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EE0425A-EEDB-422D-A7C7-05D8C92F452B}"/>
              </a:ext>
            </a:extLst>
          </p:cNvPr>
          <p:cNvPicPr>
            <a:picLocks noChangeAspect="1"/>
          </p:cNvPicPr>
          <p:nvPr/>
        </p:nvPicPr>
        <p:blipFill>
          <a:blip r:embed="rId2"/>
          <a:stretch>
            <a:fillRect/>
          </a:stretch>
        </p:blipFill>
        <p:spPr>
          <a:xfrm>
            <a:off x="-1" y="0"/>
            <a:ext cx="5085721" cy="4120738"/>
          </a:xfrm>
          <a:prstGeom prst="rect">
            <a:avLst/>
          </a:prstGeom>
        </p:spPr>
      </p:pic>
      <p:sp>
        <p:nvSpPr>
          <p:cNvPr id="2" name="Rectángulo 1">
            <a:extLst>
              <a:ext uri="{FF2B5EF4-FFF2-40B4-BE49-F238E27FC236}">
                <a16:creationId xmlns:a16="http://schemas.microsoft.com/office/drawing/2014/main" id="{FF1D3FBD-2A23-4DDD-A5C9-0AC13613D439}"/>
              </a:ext>
            </a:extLst>
          </p:cNvPr>
          <p:cNvSpPr/>
          <p:nvPr/>
        </p:nvSpPr>
        <p:spPr>
          <a:xfrm>
            <a:off x="1308265" y="1947100"/>
            <a:ext cx="10515600" cy="3754874"/>
          </a:xfrm>
          <a:prstGeom prst="rect">
            <a:avLst/>
          </a:prstGeom>
        </p:spPr>
        <p:txBody>
          <a:bodyPr wrap="square">
            <a:spAutoFit/>
          </a:bodyPr>
          <a:lstStyle/>
          <a:p>
            <a:r>
              <a:rPr lang="es-MX" sz="4000" dirty="0">
                <a:solidFill>
                  <a:schemeClr val="tx1">
                    <a:lumMod val="65000"/>
                    <a:lumOff val="35000"/>
                  </a:schemeClr>
                </a:solidFill>
              </a:rPr>
              <a:t>En pequeños equipos </a:t>
            </a:r>
            <a:r>
              <a:rPr lang="es-MX" sz="4000" b="1" dirty="0">
                <a:solidFill>
                  <a:srgbClr val="FF0000"/>
                </a:solidFill>
              </a:rPr>
              <a:t>reflexionen</a:t>
            </a:r>
            <a:r>
              <a:rPr lang="es-MX" sz="4000" dirty="0">
                <a:solidFill>
                  <a:schemeClr val="tx1">
                    <a:lumMod val="65000"/>
                    <a:lumOff val="35000"/>
                  </a:schemeClr>
                </a:solidFill>
              </a:rPr>
              <a:t> en:</a:t>
            </a:r>
          </a:p>
          <a:p>
            <a:endParaRPr lang="es-MX" dirty="0"/>
          </a:p>
          <a:p>
            <a:r>
              <a:rPr lang="es-MX" sz="2800" dirty="0">
                <a:solidFill>
                  <a:schemeClr val="tx1">
                    <a:lumMod val="65000"/>
                    <a:lumOff val="35000"/>
                  </a:schemeClr>
                </a:solidFill>
              </a:rPr>
              <a:t>1. ¿Qué pasa con niñas, niños y adolescentes después de una contingencia sanitaria? (el confinamiento por la pandemia)</a:t>
            </a:r>
          </a:p>
          <a:p>
            <a:endParaRPr lang="es-MX" sz="2800" dirty="0">
              <a:solidFill>
                <a:schemeClr val="tx1">
                  <a:lumMod val="65000"/>
                  <a:lumOff val="35000"/>
                </a:schemeClr>
              </a:solidFill>
            </a:endParaRPr>
          </a:p>
          <a:p>
            <a:r>
              <a:rPr lang="es-MX" sz="2800" dirty="0">
                <a:solidFill>
                  <a:schemeClr val="tx1">
                    <a:lumMod val="65000"/>
                    <a:lumOff val="35000"/>
                  </a:schemeClr>
                </a:solidFill>
              </a:rPr>
              <a:t>2. ¿Qué podemos esperar de ellos al regreso a clase?</a:t>
            </a:r>
          </a:p>
          <a:p>
            <a:endParaRPr lang="es-MX" sz="2800" dirty="0">
              <a:solidFill>
                <a:schemeClr val="tx1">
                  <a:lumMod val="65000"/>
                  <a:lumOff val="35000"/>
                </a:schemeClr>
              </a:solidFill>
            </a:endParaRPr>
          </a:p>
          <a:p>
            <a:pPr algn="r"/>
            <a:r>
              <a:rPr lang="es-MX" sz="2000" dirty="0">
                <a:solidFill>
                  <a:schemeClr val="tx1">
                    <a:lumMod val="65000"/>
                    <a:lumOff val="35000"/>
                  </a:schemeClr>
                </a:solidFill>
              </a:rPr>
              <a:t>Compartan algunas opiniones</a:t>
            </a:r>
            <a:r>
              <a:rPr lang="es-MX" sz="3200" dirty="0">
                <a:solidFill>
                  <a:schemeClr val="tx1">
                    <a:lumMod val="65000"/>
                    <a:lumOff val="35000"/>
                  </a:schemeClr>
                </a:solidFill>
              </a:rPr>
              <a:t>…</a:t>
            </a:r>
          </a:p>
        </p:txBody>
      </p:sp>
      <p:sp>
        <p:nvSpPr>
          <p:cNvPr id="9" name="Rectángulo 8">
            <a:extLst>
              <a:ext uri="{FF2B5EF4-FFF2-40B4-BE49-F238E27FC236}">
                <a16:creationId xmlns:a16="http://schemas.microsoft.com/office/drawing/2014/main" id="{FC9365F9-F752-4391-9CA4-C72E3A696789}"/>
              </a:ext>
            </a:extLst>
          </p:cNvPr>
          <p:cNvSpPr/>
          <p:nvPr/>
        </p:nvSpPr>
        <p:spPr>
          <a:xfrm>
            <a:off x="0" y="6572250"/>
            <a:ext cx="12192000" cy="285750"/>
          </a:xfrm>
          <a:prstGeom prst="rect">
            <a:avLst/>
          </a:prstGeom>
          <a:solidFill>
            <a:srgbClr val="4DBB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34743183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3195</TotalTime>
  <Words>1097</Words>
  <Application>Microsoft Office PowerPoint</Application>
  <PresentationFormat>Panorámica</PresentationFormat>
  <Paragraphs>108</Paragraphs>
  <Slides>13</Slides>
  <Notes>0</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Arial</vt:lpstr>
      <vt:lpstr>Calibri</vt:lpstr>
      <vt:lpstr>Calibri Light</vt:lpstr>
      <vt:lpstr>Kristen ITC</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Algunos datos importantes…                              Sensibilicemos</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Rumualdo Ramírez</cp:lastModifiedBy>
  <cp:revision>138</cp:revision>
  <dcterms:created xsi:type="dcterms:W3CDTF">2020-05-25T06:46:24Z</dcterms:created>
  <dcterms:modified xsi:type="dcterms:W3CDTF">2020-06-11T02:38:15Z</dcterms:modified>
</cp:coreProperties>
</file>